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handoutMasterIdLst>
    <p:handoutMasterId r:id="rId16"/>
  </p:handoutMasterIdLst>
  <p:sldIdLst>
    <p:sldId id="868" r:id="rId2"/>
    <p:sldId id="875" r:id="rId3"/>
    <p:sldId id="873" r:id="rId4"/>
    <p:sldId id="874" r:id="rId5"/>
    <p:sldId id="879" r:id="rId6"/>
    <p:sldId id="869" r:id="rId7"/>
    <p:sldId id="870" r:id="rId8"/>
    <p:sldId id="871" r:id="rId9"/>
    <p:sldId id="698" r:id="rId10"/>
    <p:sldId id="872" r:id="rId11"/>
    <p:sldId id="876" r:id="rId12"/>
    <p:sldId id="877" r:id="rId13"/>
    <p:sldId id="878" r:id="rId14"/>
  </p:sldIdLst>
  <p:sldSz cx="24377650"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7678"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ia Korolenko" initials="MK" lastIdx="1" clrIdx="0">
    <p:extLst>
      <p:ext uri="{19B8F6BF-5375-455C-9EA6-DF929625EA0E}">
        <p15:presenceInfo xmlns:p15="http://schemas.microsoft.com/office/powerpoint/2012/main" userId="ac629d356016ff7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4C45"/>
    <a:srgbClr val="FF0000"/>
    <a:srgbClr val="B60403"/>
    <a:srgbClr val="508CC1"/>
    <a:srgbClr val="EFF7FB"/>
    <a:srgbClr val="F0F0F0"/>
    <a:srgbClr val="666666"/>
    <a:srgbClr val="A0BBDF"/>
    <a:srgbClr val="A0BB16"/>
    <a:srgbClr val="D2E7F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082" autoAdjust="0"/>
    <p:restoredTop sz="95672" autoAdjust="0"/>
  </p:normalViewPr>
  <p:slideViewPr>
    <p:cSldViewPr snapToGrid="0">
      <p:cViewPr varScale="1">
        <p:scale>
          <a:sx n="74" d="100"/>
          <a:sy n="74" d="100"/>
        </p:scale>
        <p:origin x="664" y="184"/>
      </p:cViewPr>
      <p:guideLst>
        <p:guide orient="horz" pos="4320"/>
        <p:guide pos="7678"/>
      </p:guideLst>
    </p:cSldViewPr>
  </p:slideViewPr>
  <p:outlineViewPr>
    <p:cViewPr>
      <p:scale>
        <a:sx n="33" d="100"/>
        <a:sy n="33" d="100"/>
      </p:scale>
      <p:origin x="0" y="2370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82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1BE46C69-C8F1-492E-9316-9AB7C6225AF4}" type="datetimeFigureOut">
              <a:rPr lang="de-DE" smtClean="0"/>
              <a:t>21.05.19</a:t>
            </a:fld>
            <a:endParaRPr lang="de-DE"/>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5E19FD-0356-4E38-81BF-CC2CC5DB7AD8}" type="slidenum">
              <a:rPr lang="de-DE" smtClean="0"/>
              <a:t>‹#›</a:t>
            </a:fld>
            <a:endParaRPr lang="de-DE"/>
          </a:p>
        </p:txBody>
      </p:sp>
    </p:spTree>
    <p:extLst>
      <p:ext uri="{BB962C8B-B14F-4D97-AF65-F5344CB8AC3E}">
        <p14:creationId xmlns:p14="http://schemas.microsoft.com/office/powerpoint/2010/main" val="1610909399"/>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g>
</file>

<file path=ppt/media/image13.jpeg>
</file>

<file path=ppt/media/image14.jpeg>
</file>

<file path=ppt/media/image15.jpeg>
</file>

<file path=ppt/media/image16.jpeg>
</file>

<file path=ppt/media/image17.jpeg>
</file>

<file path=ppt/media/image2.jpg>
</file>

<file path=ppt/media/image3.jpg>
</file>

<file path=ppt/media/image4.png>
</file>

<file path=ppt/media/image5.jpe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FA48B922-56C9-46FC-9595-9C2DEF7C3E2B}" type="datetimeFigureOut">
              <a:rPr lang="de-DE" smtClean="0"/>
              <a:t>21.05.19</a:t>
            </a:fld>
            <a:endParaRPr lang="de-DE"/>
          </a:p>
        </p:txBody>
      </p:sp>
      <p:sp>
        <p:nvSpPr>
          <p:cNvPr id="4" name="Folienbildplatzhalter 3"/>
          <p:cNvSpPr>
            <a:spLocks noGrp="1" noRot="1" noChangeAspect="1"/>
          </p:cNvSpPr>
          <p:nvPr>
            <p:ph type="sldImg" idx="2"/>
          </p:nvPr>
        </p:nvSpPr>
        <p:spPr>
          <a:xfrm>
            <a:off x="687388" y="1143000"/>
            <a:ext cx="5483225"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D1544D-F39A-4F55-BC21-9BE909A9BACC}" type="slidenum">
              <a:rPr lang="de-DE" smtClean="0"/>
              <a:t>‹#›</a:t>
            </a:fld>
            <a:endParaRPr lang="de-DE"/>
          </a:p>
        </p:txBody>
      </p:sp>
    </p:spTree>
    <p:extLst>
      <p:ext uri="{BB962C8B-B14F-4D97-AF65-F5344CB8AC3E}">
        <p14:creationId xmlns:p14="http://schemas.microsoft.com/office/powerpoint/2010/main" val="839223166"/>
      </p:ext>
    </p:extLst>
  </p:cSld>
  <p:clrMap bg1="lt1" tx1="dk1" bg2="lt2" tx2="dk2" accent1="accent1" accent2="accent2" accent3="accent3" accent4="accent4" accent5="accent5" accent6="accent6" hlink="hlink" folHlink="folHlink"/>
  <p:notesStyle>
    <a:lvl1pPr marL="0" algn="l" defTabSz="1828068" rtl="0" eaLnBrk="1" latinLnBrk="0" hangingPunct="1">
      <a:defRPr sz="2400" kern="1200">
        <a:solidFill>
          <a:schemeClr val="tx1"/>
        </a:solidFill>
        <a:latin typeface="+mn-lt"/>
        <a:ea typeface="+mn-ea"/>
        <a:cs typeface="+mn-cs"/>
      </a:defRPr>
    </a:lvl1pPr>
    <a:lvl2pPr marL="914035" algn="l" defTabSz="1828068" rtl="0" eaLnBrk="1" latinLnBrk="0" hangingPunct="1">
      <a:defRPr sz="2400" kern="1200">
        <a:solidFill>
          <a:schemeClr val="tx1"/>
        </a:solidFill>
        <a:latin typeface="+mn-lt"/>
        <a:ea typeface="+mn-ea"/>
        <a:cs typeface="+mn-cs"/>
      </a:defRPr>
    </a:lvl2pPr>
    <a:lvl3pPr marL="1828068" algn="l" defTabSz="1828068" rtl="0" eaLnBrk="1" latinLnBrk="0" hangingPunct="1">
      <a:defRPr sz="2400" kern="1200">
        <a:solidFill>
          <a:schemeClr val="tx1"/>
        </a:solidFill>
        <a:latin typeface="+mn-lt"/>
        <a:ea typeface="+mn-ea"/>
        <a:cs typeface="+mn-cs"/>
      </a:defRPr>
    </a:lvl3pPr>
    <a:lvl4pPr marL="2742103" algn="l" defTabSz="1828068" rtl="0" eaLnBrk="1" latinLnBrk="0" hangingPunct="1">
      <a:defRPr sz="2400" kern="1200">
        <a:solidFill>
          <a:schemeClr val="tx1"/>
        </a:solidFill>
        <a:latin typeface="+mn-lt"/>
        <a:ea typeface="+mn-ea"/>
        <a:cs typeface="+mn-cs"/>
      </a:defRPr>
    </a:lvl4pPr>
    <a:lvl5pPr marL="3656137" algn="l" defTabSz="1828068" rtl="0" eaLnBrk="1" latinLnBrk="0" hangingPunct="1">
      <a:defRPr sz="2400" kern="1200">
        <a:solidFill>
          <a:schemeClr val="tx1"/>
        </a:solidFill>
        <a:latin typeface="+mn-lt"/>
        <a:ea typeface="+mn-ea"/>
        <a:cs typeface="+mn-cs"/>
      </a:defRPr>
    </a:lvl5pPr>
    <a:lvl6pPr marL="4570172" algn="l" defTabSz="1828068" rtl="0" eaLnBrk="1" latinLnBrk="0" hangingPunct="1">
      <a:defRPr sz="2400" kern="1200">
        <a:solidFill>
          <a:schemeClr val="tx1"/>
        </a:solidFill>
        <a:latin typeface="+mn-lt"/>
        <a:ea typeface="+mn-ea"/>
        <a:cs typeface="+mn-cs"/>
      </a:defRPr>
    </a:lvl6pPr>
    <a:lvl7pPr marL="5484207" algn="l" defTabSz="1828068" rtl="0" eaLnBrk="1" latinLnBrk="0" hangingPunct="1">
      <a:defRPr sz="2400" kern="1200">
        <a:solidFill>
          <a:schemeClr val="tx1"/>
        </a:solidFill>
        <a:latin typeface="+mn-lt"/>
        <a:ea typeface="+mn-ea"/>
        <a:cs typeface="+mn-cs"/>
      </a:defRPr>
    </a:lvl7pPr>
    <a:lvl8pPr marL="6398240" algn="l" defTabSz="1828068" rtl="0" eaLnBrk="1" latinLnBrk="0" hangingPunct="1">
      <a:defRPr sz="2400" kern="1200">
        <a:solidFill>
          <a:schemeClr val="tx1"/>
        </a:solidFill>
        <a:latin typeface="+mn-lt"/>
        <a:ea typeface="+mn-ea"/>
        <a:cs typeface="+mn-cs"/>
      </a:defRPr>
    </a:lvl8pPr>
    <a:lvl9pPr marL="7312275" algn="l" defTabSz="1828068"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D1544D-F39A-4F55-BC21-9BE909A9BACC}" type="slidenum">
              <a:rPr lang="de-DE" smtClean="0"/>
              <a:t>1</a:t>
            </a:fld>
            <a:endParaRPr lang="de-DE"/>
          </a:p>
        </p:txBody>
      </p:sp>
    </p:spTree>
    <p:extLst>
      <p:ext uri="{BB962C8B-B14F-4D97-AF65-F5344CB8AC3E}">
        <p14:creationId xmlns:p14="http://schemas.microsoft.com/office/powerpoint/2010/main" val="31360551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D1544D-F39A-4F55-BC21-9BE909A9BACC}" type="slidenum">
              <a:rPr lang="de-DE" smtClean="0"/>
              <a:t>6</a:t>
            </a:fld>
            <a:endParaRPr lang="de-DE"/>
          </a:p>
        </p:txBody>
      </p:sp>
    </p:spTree>
    <p:extLst>
      <p:ext uri="{BB962C8B-B14F-4D97-AF65-F5344CB8AC3E}">
        <p14:creationId xmlns:p14="http://schemas.microsoft.com/office/powerpoint/2010/main" val="1266692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8D1544D-F39A-4F55-BC21-9BE909A9BACC}" type="slidenum">
              <a:rPr lang="de-DE" smtClean="0"/>
              <a:t>7</a:t>
            </a:fld>
            <a:endParaRPr lang="de-DE"/>
          </a:p>
        </p:txBody>
      </p:sp>
    </p:spTree>
    <p:extLst>
      <p:ext uri="{BB962C8B-B14F-4D97-AF65-F5344CB8AC3E}">
        <p14:creationId xmlns:p14="http://schemas.microsoft.com/office/powerpoint/2010/main" val="2865192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D1544D-F39A-4F55-BC21-9BE909A9BACC}" type="slidenum">
              <a:rPr lang="de-DE" smtClean="0"/>
              <a:t>8</a:t>
            </a:fld>
            <a:endParaRPr lang="de-DE"/>
          </a:p>
        </p:txBody>
      </p:sp>
    </p:spTree>
    <p:extLst>
      <p:ext uri="{BB962C8B-B14F-4D97-AF65-F5344CB8AC3E}">
        <p14:creationId xmlns:p14="http://schemas.microsoft.com/office/powerpoint/2010/main" val="3343152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a:xfrm>
            <a:off x="687388" y="1143000"/>
            <a:ext cx="5483225" cy="3086100"/>
          </a:xfrm>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A8D1544D-F39A-4F55-BC21-9BE909A9BACC}" type="slidenum">
              <a:rPr lang="de-DE" smtClean="0"/>
              <a:t>9</a:t>
            </a:fld>
            <a:endParaRPr lang="de-DE"/>
          </a:p>
        </p:txBody>
      </p:sp>
    </p:spTree>
    <p:extLst>
      <p:ext uri="{BB962C8B-B14F-4D97-AF65-F5344CB8AC3E}">
        <p14:creationId xmlns:p14="http://schemas.microsoft.com/office/powerpoint/2010/main" val="33002304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Standard">
    <p:bg>
      <p:bgPr>
        <a:solidFill>
          <a:schemeClr val="bg1"/>
        </a:solidFill>
        <a:effectLst/>
      </p:bgPr>
    </p:bg>
    <p:spTree>
      <p:nvGrpSpPr>
        <p:cNvPr id="1" name=""/>
        <p:cNvGrpSpPr/>
        <p:nvPr/>
      </p:nvGrpSpPr>
      <p:grpSpPr>
        <a:xfrm>
          <a:off x="0" y="0"/>
          <a:ext cx="0" cy="0"/>
          <a:chOff x="0" y="0"/>
          <a:chExt cx="0" cy="0"/>
        </a:xfrm>
      </p:grpSpPr>
      <p:sp>
        <p:nvSpPr>
          <p:cNvPr id="3" name="TextBox 9"/>
          <p:cNvSpPr txBox="1"/>
          <p:nvPr userDrawn="1"/>
        </p:nvSpPr>
        <p:spPr>
          <a:xfrm>
            <a:off x="19254100" y="640948"/>
            <a:ext cx="834128" cy="492406"/>
          </a:xfrm>
          <a:prstGeom prst="rect">
            <a:avLst/>
          </a:prstGeom>
          <a:noFill/>
        </p:spPr>
        <p:txBody>
          <a:bodyPr wrap="none" lIns="182843" tIns="91422" rIns="182843" bIns="91422" rtlCol="0">
            <a:spAutoFit/>
          </a:bodyPr>
          <a:lstStyle/>
          <a:p>
            <a:pPr algn="r"/>
            <a:fld id="{260E2A6B-A809-4840-BF14-8648BC0BDF87}" type="slidenum">
              <a:rPr lang="id-ID" sz="2000" b="0" smtClean="0">
                <a:solidFill>
                  <a:schemeClr val="tx1"/>
                </a:solidFill>
                <a:latin typeface="Century Gothic" panose="020B0502020202020204" pitchFamily="34" charset="0"/>
                <a:cs typeface="Calibri Light"/>
              </a:rPr>
              <a:pPr algn="r"/>
              <a:t>‹#›</a:t>
            </a:fld>
            <a:endParaRPr lang="id-ID" sz="2000" b="0" dirty="0">
              <a:solidFill>
                <a:schemeClr val="tx1"/>
              </a:solidFill>
              <a:latin typeface="Century Gothic" panose="020B0502020202020204" pitchFamily="34" charset="0"/>
              <a:cs typeface="Calibri Light"/>
            </a:endParaRPr>
          </a:p>
        </p:txBody>
      </p:sp>
      <p:cxnSp>
        <p:nvCxnSpPr>
          <p:cNvPr id="4" name="Gerade Verbindung 3"/>
          <p:cNvCxnSpPr/>
          <p:nvPr userDrawn="1"/>
        </p:nvCxnSpPr>
        <p:spPr>
          <a:xfrm>
            <a:off x="4114800" y="631416"/>
            <a:ext cx="0" cy="50006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 name="Gerade Verbindung 10"/>
          <p:cNvCxnSpPr/>
          <p:nvPr userDrawn="1"/>
        </p:nvCxnSpPr>
        <p:spPr>
          <a:xfrm>
            <a:off x="20145375" y="631416"/>
            <a:ext cx="0" cy="50006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6" name="Textfeld 5"/>
          <p:cNvSpPr txBox="1"/>
          <p:nvPr userDrawn="1"/>
        </p:nvSpPr>
        <p:spPr>
          <a:xfrm>
            <a:off x="601924" y="651896"/>
            <a:ext cx="3343274" cy="400110"/>
          </a:xfrm>
          <a:prstGeom prst="rect">
            <a:avLst/>
          </a:prstGeom>
          <a:noFill/>
        </p:spPr>
        <p:txBody>
          <a:bodyPr wrap="square" rtlCol="0">
            <a:spAutoFit/>
          </a:bodyPr>
          <a:lstStyle/>
          <a:p>
            <a:pPr algn="r"/>
            <a:r>
              <a:rPr lang="de-DE" sz="2000">
                <a:solidFill>
                  <a:schemeClr val="bg1">
                    <a:lumMod val="75000"/>
                  </a:schemeClr>
                </a:solidFill>
                <a:latin typeface="Century Gothic" panose="020B0502020202020204" pitchFamily="34" charset="0"/>
              </a:rPr>
              <a:t>Best Company</a:t>
            </a:r>
          </a:p>
        </p:txBody>
      </p:sp>
      <p:sp>
        <p:nvSpPr>
          <p:cNvPr id="7" name="Textfeld 6"/>
          <p:cNvSpPr txBox="1"/>
          <p:nvPr userDrawn="1"/>
        </p:nvSpPr>
        <p:spPr>
          <a:xfrm>
            <a:off x="20314981" y="682078"/>
            <a:ext cx="3343274" cy="400110"/>
          </a:xfrm>
          <a:prstGeom prst="rect">
            <a:avLst/>
          </a:prstGeom>
          <a:noFill/>
        </p:spPr>
        <p:txBody>
          <a:bodyPr wrap="square" rtlCol="0">
            <a:spAutoFit/>
          </a:bodyPr>
          <a:lstStyle/>
          <a:p>
            <a:r>
              <a:rPr lang="de-DE" sz="2000">
                <a:solidFill>
                  <a:schemeClr val="bg1">
                    <a:lumMod val="75000"/>
                  </a:schemeClr>
                </a:solidFill>
                <a:latin typeface="Century Gothic" panose="020B0502020202020204" pitchFamily="34" charset="0"/>
              </a:rPr>
              <a:t>08/01/2016</a:t>
            </a:r>
          </a:p>
        </p:txBody>
      </p:sp>
      <p:sp>
        <p:nvSpPr>
          <p:cNvPr id="2" name="Interaktive Schaltfläche: Nächste(r) oder Weiter 1">
            <a:hlinkClick r:id="" action="ppaction://hlinkshowjump?jump=nextslide" highlightClick="1"/>
          </p:cNvPr>
          <p:cNvSpPr/>
          <p:nvPr userDrawn="1"/>
        </p:nvSpPr>
        <p:spPr>
          <a:xfrm>
            <a:off x="20367625" y="12623800"/>
            <a:ext cx="336550" cy="336550"/>
          </a:xfrm>
          <a:prstGeom prst="actionButtonForwardNex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
        <p:nvSpPr>
          <p:cNvPr id="8" name="Interaktive Schaltfläche: Nächste(r) oder Weiter 7">
            <a:hlinkClick r:id="" action="ppaction://hlinkshowjump?jump=previousslide" highlightClick="1"/>
          </p:cNvPr>
          <p:cNvSpPr/>
          <p:nvPr userDrawn="1"/>
        </p:nvSpPr>
        <p:spPr>
          <a:xfrm rot="10800000">
            <a:off x="19628747" y="12623800"/>
            <a:ext cx="336550" cy="336550"/>
          </a:xfrm>
          <a:prstGeom prst="actionButtonForwardNex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1800"/>
          </a:p>
        </p:txBody>
      </p:sp>
    </p:spTree>
    <p:extLst>
      <p:ext uri="{BB962C8B-B14F-4D97-AF65-F5344CB8AC3E}">
        <p14:creationId xmlns:p14="http://schemas.microsoft.com/office/powerpoint/2010/main" val="36289131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67826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44507072"/>
      </p:ext>
    </p:extLst>
  </p:cSld>
  <p:clrMap bg1="lt1" tx1="dk1" bg2="lt2" tx2="dk2" accent1="accent1" accent2="accent2" accent3="accent3" accent4="accent4" accent5="accent5" accent6="accent6" hlink="hlink" folHlink="folHlink"/>
  <p:sldLayoutIdLst>
    <p:sldLayoutId id="2147483672" r:id="rId1"/>
    <p:sldLayoutId id="2147483674" r:id="rId2"/>
  </p:sldLayoutIdLst>
  <p:txStyles>
    <p:titleStyle>
      <a:lvl1pPr algn="l" defTabSz="182843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457110" indent="-457110" algn="l" defTabSz="182843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325" indent="-457110" algn="l" defTabSz="182843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542" indent="-457110" algn="l" defTabSz="182843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760" indent="-457110" algn="l" defTabSz="182843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975" indent="-457110" algn="l" defTabSz="182843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8195" indent="-457110" algn="l" defTabSz="182843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410" indent="-457110" algn="l" defTabSz="182843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627" indent="-457110" algn="l" defTabSz="182843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845" indent="-457110" algn="l" defTabSz="182843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433" rtl="0" eaLnBrk="1" latinLnBrk="0" hangingPunct="1">
        <a:defRPr sz="3599" kern="1200">
          <a:solidFill>
            <a:schemeClr val="tx1"/>
          </a:solidFill>
          <a:latin typeface="+mn-lt"/>
          <a:ea typeface="+mn-ea"/>
          <a:cs typeface="+mn-cs"/>
        </a:defRPr>
      </a:lvl1pPr>
      <a:lvl2pPr marL="914217" algn="l" defTabSz="1828433" rtl="0" eaLnBrk="1" latinLnBrk="0" hangingPunct="1">
        <a:defRPr sz="3599" kern="1200">
          <a:solidFill>
            <a:schemeClr val="tx1"/>
          </a:solidFill>
          <a:latin typeface="+mn-lt"/>
          <a:ea typeface="+mn-ea"/>
          <a:cs typeface="+mn-cs"/>
        </a:defRPr>
      </a:lvl2pPr>
      <a:lvl3pPr marL="1828433" algn="l" defTabSz="1828433" rtl="0" eaLnBrk="1" latinLnBrk="0" hangingPunct="1">
        <a:defRPr sz="3599" kern="1200">
          <a:solidFill>
            <a:schemeClr val="tx1"/>
          </a:solidFill>
          <a:latin typeface="+mn-lt"/>
          <a:ea typeface="+mn-ea"/>
          <a:cs typeface="+mn-cs"/>
        </a:defRPr>
      </a:lvl3pPr>
      <a:lvl4pPr marL="2742651" algn="l" defTabSz="1828433" rtl="0" eaLnBrk="1" latinLnBrk="0" hangingPunct="1">
        <a:defRPr sz="3599" kern="1200">
          <a:solidFill>
            <a:schemeClr val="tx1"/>
          </a:solidFill>
          <a:latin typeface="+mn-lt"/>
          <a:ea typeface="+mn-ea"/>
          <a:cs typeface="+mn-cs"/>
        </a:defRPr>
      </a:lvl4pPr>
      <a:lvl5pPr marL="3656868" algn="l" defTabSz="1828433" rtl="0" eaLnBrk="1" latinLnBrk="0" hangingPunct="1">
        <a:defRPr sz="3599" kern="1200">
          <a:solidFill>
            <a:schemeClr val="tx1"/>
          </a:solidFill>
          <a:latin typeface="+mn-lt"/>
          <a:ea typeface="+mn-ea"/>
          <a:cs typeface="+mn-cs"/>
        </a:defRPr>
      </a:lvl5pPr>
      <a:lvl6pPr marL="4571085" algn="l" defTabSz="1828433" rtl="0" eaLnBrk="1" latinLnBrk="0" hangingPunct="1">
        <a:defRPr sz="3599" kern="1200">
          <a:solidFill>
            <a:schemeClr val="tx1"/>
          </a:solidFill>
          <a:latin typeface="+mn-lt"/>
          <a:ea typeface="+mn-ea"/>
          <a:cs typeface="+mn-cs"/>
        </a:defRPr>
      </a:lvl6pPr>
      <a:lvl7pPr marL="5485302" algn="l" defTabSz="1828433" rtl="0" eaLnBrk="1" latinLnBrk="0" hangingPunct="1">
        <a:defRPr sz="3599" kern="1200">
          <a:solidFill>
            <a:schemeClr val="tx1"/>
          </a:solidFill>
          <a:latin typeface="+mn-lt"/>
          <a:ea typeface="+mn-ea"/>
          <a:cs typeface="+mn-cs"/>
        </a:defRPr>
      </a:lvl7pPr>
      <a:lvl8pPr marL="6399518" algn="l" defTabSz="1828433" rtl="0" eaLnBrk="1" latinLnBrk="0" hangingPunct="1">
        <a:defRPr sz="3599" kern="1200">
          <a:solidFill>
            <a:schemeClr val="tx1"/>
          </a:solidFill>
          <a:latin typeface="+mn-lt"/>
          <a:ea typeface="+mn-ea"/>
          <a:cs typeface="+mn-cs"/>
        </a:defRPr>
      </a:lvl8pPr>
      <a:lvl9pPr marL="7313735" algn="l" defTabSz="182843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tinyurl.com/y3qn2xd6" TargetMode="External"/><Relationship Id="rId2" Type="http://schemas.openxmlformats.org/officeDocument/2006/relationships/hyperlink" Target="https://tinyurl.com/y5nrueeo"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jpeg"/><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jpg"/><Relationship Id="rId5" Type="http://schemas.openxmlformats.org/officeDocument/2006/relationships/image" Target="../media/image11.jpeg"/><Relationship Id="rId4" Type="http://schemas.openxmlformats.org/officeDocument/2006/relationships/image" Target="../media/image10.jpeg"/></Relationships>
</file>

<file path=ppt/slides/_rels/slide9.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image" Target="../media/image4.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jpeg"/><Relationship Id="rId5" Type="http://schemas.openxmlformats.org/officeDocument/2006/relationships/image" Target="../media/image7.png"/><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39BCEF8-C394-8047-86F0-496E64641856}"/>
              </a:ext>
            </a:extLst>
          </p:cNvPr>
          <p:cNvSpPr txBox="1"/>
          <p:nvPr/>
        </p:nvSpPr>
        <p:spPr>
          <a:xfrm>
            <a:off x="7807463" y="6088559"/>
            <a:ext cx="9018110" cy="1200329"/>
          </a:xfrm>
          <a:prstGeom prst="rect">
            <a:avLst/>
          </a:prstGeom>
          <a:noFill/>
        </p:spPr>
        <p:txBody>
          <a:bodyPr wrap="none" rtlCol="0">
            <a:spAutoFit/>
          </a:bodyPr>
          <a:lstStyle/>
          <a:p>
            <a:pPr algn="ctr"/>
            <a:r>
              <a:rPr lang="en-US" sz="7200" dirty="0">
                <a:solidFill>
                  <a:srgbClr val="D04C45"/>
                </a:solidFill>
                <a:latin typeface="+mj-lt"/>
              </a:rPr>
              <a:t>WORLD NEWS WEBSITE</a:t>
            </a:r>
          </a:p>
        </p:txBody>
      </p:sp>
      <p:sp>
        <p:nvSpPr>
          <p:cNvPr id="3" name="TextBox 2">
            <a:extLst>
              <a:ext uri="{FF2B5EF4-FFF2-40B4-BE49-F238E27FC236}">
                <a16:creationId xmlns:a16="http://schemas.microsoft.com/office/drawing/2014/main" id="{61231673-DDF6-874B-B0ED-B40617DB7EBE}"/>
              </a:ext>
            </a:extLst>
          </p:cNvPr>
          <p:cNvSpPr txBox="1"/>
          <p:nvPr/>
        </p:nvSpPr>
        <p:spPr>
          <a:xfrm>
            <a:off x="1035169" y="914400"/>
            <a:ext cx="7460504" cy="738664"/>
          </a:xfrm>
          <a:prstGeom prst="rect">
            <a:avLst/>
          </a:prstGeom>
          <a:noFill/>
        </p:spPr>
        <p:txBody>
          <a:bodyPr wrap="none" rtlCol="0">
            <a:spAutoFit/>
          </a:bodyPr>
          <a:lstStyle/>
          <a:p>
            <a:r>
              <a:rPr lang="en-US" sz="2400" b="1" dirty="0"/>
              <a:t>Team B1 - </a:t>
            </a:r>
            <a:r>
              <a:rPr lang="en-CA" sz="2400" b="1" dirty="0"/>
              <a:t>Artem N., Nick V., Maria K., Olga N., Rabih A.   </a:t>
            </a:r>
            <a:r>
              <a:rPr lang="en-US" sz="2400" b="1" dirty="0"/>
              <a:t> </a:t>
            </a:r>
          </a:p>
          <a:p>
            <a:endParaRPr lang="en-US" dirty="0"/>
          </a:p>
        </p:txBody>
      </p:sp>
    </p:spTree>
    <p:extLst>
      <p:ext uri="{BB962C8B-B14F-4D97-AF65-F5344CB8AC3E}">
        <p14:creationId xmlns:p14="http://schemas.microsoft.com/office/powerpoint/2010/main" val="1122300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D28DAC9-CA18-0740-B9E9-ADECF5BC75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44674" y="0"/>
            <a:ext cx="7439186" cy="13716000"/>
          </a:xfrm>
          <a:prstGeom prst="rect">
            <a:avLst/>
          </a:prstGeom>
          <a:ln>
            <a:noFill/>
          </a:ln>
          <a:effectLst>
            <a:outerShdw blurRad="292100" dist="139700" dir="2700000" algn="tl" rotWithShape="0">
              <a:srgbClr val="333333">
                <a:alpha val="65000"/>
              </a:srgbClr>
            </a:outerShdw>
          </a:effectLst>
        </p:spPr>
      </p:pic>
      <p:pic>
        <p:nvPicPr>
          <p:cNvPr id="6" name="Picture 5">
            <a:extLst>
              <a:ext uri="{FF2B5EF4-FFF2-40B4-BE49-F238E27FC236}">
                <a16:creationId xmlns:a16="http://schemas.microsoft.com/office/drawing/2014/main" id="{948B972E-4336-DE45-95FB-2A71FC2185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3494" y="0"/>
            <a:ext cx="7439186" cy="13716000"/>
          </a:xfrm>
          <a:prstGeom prst="rect">
            <a:avLst/>
          </a:prstGeom>
          <a:ln>
            <a:noFill/>
          </a:ln>
          <a:effectLst>
            <a:outerShdw blurRad="292100" dist="139700" dir="2700000" algn="tl" rotWithShape="0">
              <a:srgbClr val="333333">
                <a:alpha val="65000"/>
              </a:srgbClr>
            </a:outerShdw>
          </a:effectLst>
        </p:spPr>
      </p:pic>
      <p:sp>
        <p:nvSpPr>
          <p:cNvPr id="7" name="Textfeld 273">
            <a:extLst>
              <a:ext uri="{FF2B5EF4-FFF2-40B4-BE49-F238E27FC236}">
                <a16:creationId xmlns:a16="http://schemas.microsoft.com/office/drawing/2014/main" id="{2DC7F3EC-2C0B-B24F-BCE1-DC9D6E1B296B}"/>
              </a:ext>
            </a:extLst>
          </p:cNvPr>
          <p:cNvSpPr txBox="1"/>
          <p:nvPr/>
        </p:nvSpPr>
        <p:spPr>
          <a:xfrm>
            <a:off x="803788" y="666782"/>
            <a:ext cx="4433963" cy="461665"/>
          </a:xfrm>
          <a:prstGeom prst="rect">
            <a:avLst/>
          </a:prstGeom>
          <a:noFill/>
        </p:spPr>
        <p:txBody>
          <a:bodyPr wrap="square" rtlCol="0">
            <a:spAutoFit/>
          </a:bodyPr>
          <a:lstStyle/>
          <a:p>
            <a:r>
              <a:rPr lang="de-DE" sz="2400" b="1" dirty="0">
                <a:solidFill>
                  <a:srgbClr val="D04C45"/>
                </a:solidFill>
              </a:rPr>
              <a:t>SPORT |</a:t>
            </a:r>
          </a:p>
        </p:txBody>
      </p:sp>
      <p:sp>
        <p:nvSpPr>
          <p:cNvPr id="9" name="TextBox 8">
            <a:extLst>
              <a:ext uri="{FF2B5EF4-FFF2-40B4-BE49-F238E27FC236}">
                <a16:creationId xmlns:a16="http://schemas.microsoft.com/office/drawing/2014/main" id="{0443F247-86F0-B448-8CB1-859E77D0F907}"/>
              </a:ext>
            </a:extLst>
          </p:cNvPr>
          <p:cNvSpPr txBox="1"/>
          <p:nvPr/>
        </p:nvSpPr>
        <p:spPr>
          <a:xfrm>
            <a:off x="803788" y="3200399"/>
            <a:ext cx="6213238" cy="6129050"/>
          </a:xfrm>
          <a:prstGeom prst="rect">
            <a:avLst/>
          </a:prstGeom>
          <a:noFill/>
        </p:spPr>
        <p:txBody>
          <a:bodyPr wrap="square" rtlCol="0">
            <a:spAutoFit/>
          </a:bodyPr>
          <a:lstStyle/>
          <a:p>
            <a:pPr algn="just">
              <a:lnSpc>
                <a:spcPct val="150000"/>
              </a:lnSpc>
            </a:pPr>
            <a:r>
              <a:rPr lang="en-CA" sz="2400" dirty="0"/>
              <a:t>There are 3 categories: Football, Basketball, and Hockey. </a:t>
            </a:r>
          </a:p>
          <a:p>
            <a:pPr algn="just">
              <a:lnSpc>
                <a:spcPct val="150000"/>
              </a:lnSpc>
            </a:pPr>
            <a:r>
              <a:rPr lang="en-CA" sz="2400" dirty="0"/>
              <a:t>There is a data set with results on the top of each index pages. </a:t>
            </a:r>
          </a:p>
          <a:p>
            <a:pPr fontAlgn="base">
              <a:lnSpc>
                <a:spcPct val="150000"/>
              </a:lnSpc>
            </a:pPr>
            <a:r>
              <a:rPr lang="en-CA" sz="2400" dirty="0"/>
              <a:t>Admin can use API for creating news pages or make articles using the admin panel. </a:t>
            </a:r>
            <a:br>
              <a:rPr lang="en-CA" sz="2400" dirty="0"/>
            </a:br>
            <a:br>
              <a:rPr lang="en-CA" sz="2400" dirty="0"/>
            </a:br>
            <a:r>
              <a:rPr lang="en-CA" sz="2400" dirty="0"/>
              <a:t>Football API</a:t>
            </a:r>
          </a:p>
          <a:p>
            <a:pPr fontAlgn="base">
              <a:lnSpc>
                <a:spcPct val="150000"/>
              </a:lnSpc>
            </a:pPr>
            <a:r>
              <a:rPr lang="en-CA" sz="2400" dirty="0"/>
              <a:t>Basketball API</a:t>
            </a:r>
          </a:p>
          <a:p>
            <a:pPr fontAlgn="base">
              <a:lnSpc>
                <a:spcPct val="150000"/>
              </a:lnSpc>
            </a:pPr>
            <a:r>
              <a:rPr lang="en-CA" sz="2400" dirty="0"/>
              <a:t>Hockey API</a:t>
            </a:r>
          </a:p>
          <a:p>
            <a:pPr algn="just">
              <a:lnSpc>
                <a:spcPct val="150000"/>
              </a:lnSpc>
            </a:pPr>
            <a:endParaRPr lang="en-US" sz="2400" dirty="0"/>
          </a:p>
        </p:txBody>
      </p:sp>
    </p:spTree>
    <p:extLst>
      <p:ext uri="{BB962C8B-B14F-4D97-AF65-F5344CB8AC3E}">
        <p14:creationId xmlns:p14="http://schemas.microsoft.com/office/powerpoint/2010/main" val="3015515481"/>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7D56FD-ED5C-A846-8888-48579DF52F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6449" y="0"/>
            <a:ext cx="7439186" cy="13716000"/>
          </a:xfrm>
          <a:prstGeom prst="rect">
            <a:avLst/>
          </a:prstGeom>
          <a:ln>
            <a:noFill/>
          </a:ln>
          <a:effectLst>
            <a:outerShdw blurRad="292100" dist="139700" dir="2700000" algn="tl" rotWithShape="0">
              <a:srgbClr val="333333">
                <a:alpha val="65000"/>
              </a:srgbClr>
            </a:outerShdw>
          </a:effectLst>
        </p:spPr>
      </p:pic>
      <p:sp>
        <p:nvSpPr>
          <p:cNvPr id="5" name="Textfeld 273">
            <a:extLst>
              <a:ext uri="{FF2B5EF4-FFF2-40B4-BE49-F238E27FC236}">
                <a16:creationId xmlns:a16="http://schemas.microsoft.com/office/drawing/2014/main" id="{B16C843F-0F3B-A941-B4D3-D64187D595CE}"/>
              </a:ext>
            </a:extLst>
          </p:cNvPr>
          <p:cNvSpPr txBox="1"/>
          <p:nvPr/>
        </p:nvSpPr>
        <p:spPr>
          <a:xfrm>
            <a:off x="803788" y="666782"/>
            <a:ext cx="4433963" cy="461665"/>
          </a:xfrm>
          <a:prstGeom prst="rect">
            <a:avLst/>
          </a:prstGeom>
          <a:noFill/>
        </p:spPr>
        <p:txBody>
          <a:bodyPr wrap="square" rtlCol="0">
            <a:spAutoFit/>
          </a:bodyPr>
          <a:lstStyle/>
          <a:p>
            <a:r>
              <a:rPr lang="de-DE" sz="2400" b="1" dirty="0">
                <a:solidFill>
                  <a:srgbClr val="D04C45"/>
                </a:solidFill>
              </a:rPr>
              <a:t>TECHNOLOGY |</a:t>
            </a:r>
          </a:p>
        </p:txBody>
      </p:sp>
      <p:sp>
        <p:nvSpPr>
          <p:cNvPr id="6" name="TextBox 5">
            <a:extLst>
              <a:ext uri="{FF2B5EF4-FFF2-40B4-BE49-F238E27FC236}">
                <a16:creationId xmlns:a16="http://schemas.microsoft.com/office/drawing/2014/main" id="{1DC0F6C8-7DDE-DA4E-BFCC-AFD708DE0EEC}"/>
              </a:ext>
            </a:extLst>
          </p:cNvPr>
          <p:cNvSpPr txBox="1"/>
          <p:nvPr/>
        </p:nvSpPr>
        <p:spPr>
          <a:xfrm>
            <a:off x="803788" y="3200399"/>
            <a:ext cx="6213238" cy="4420890"/>
          </a:xfrm>
          <a:prstGeom prst="rect">
            <a:avLst/>
          </a:prstGeom>
          <a:noFill/>
        </p:spPr>
        <p:txBody>
          <a:bodyPr wrap="square" rtlCol="0">
            <a:spAutoFit/>
          </a:bodyPr>
          <a:lstStyle/>
          <a:p>
            <a:pPr algn="just">
              <a:lnSpc>
                <a:spcPct val="200000"/>
              </a:lnSpc>
            </a:pPr>
            <a:r>
              <a:rPr lang="en-CA" sz="2400" dirty="0"/>
              <a:t>This page will be displaying the latest technology news and articles. We will have CRUD to add new content on the page.  Only admin will be able to create his/her own articles. </a:t>
            </a:r>
          </a:p>
          <a:p>
            <a:pPr algn="just">
              <a:lnSpc>
                <a:spcPct val="200000"/>
              </a:lnSpc>
            </a:pPr>
            <a:endParaRPr lang="en-CA" sz="2400" dirty="0"/>
          </a:p>
          <a:p>
            <a:pPr algn="just">
              <a:lnSpc>
                <a:spcPct val="200000"/>
              </a:lnSpc>
            </a:pPr>
            <a:r>
              <a:rPr lang="en-CA" sz="2400" dirty="0"/>
              <a:t>Google News API</a:t>
            </a:r>
            <a:endParaRPr lang="en-US" sz="3200" dirty="0"/>
          </a:p>
        </p:txBody>
      </p:sp>
    </p:spTree>
    <p:extLst>
      <p:ext uri="{BB962C8B-B14F-4D97-AF65-F5344CB8AC3E}">
        <p14:creationId xmlns:p14="http://schemas.microsoft.com/office/powerpoint/2010/main" val="787533986"/>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273">
            <a:extLst>
              <a:ext uri="{FF2B5EF4-FFF2-40B4-BE49-F238E27FC236}">
                <a16:creationId xmlns:a16="http://schemas.microsoft.com/office/drawing/2014/main" id="{CCE6C6B5-869D-2C4D-BA44-5975E282759B}"/>
              </a:ext>
            </a:extLst>
          </p:cNvPr>
          <p:cNvSpPr txBox="1"/>
          <p:nvPr/>
        </p:nvSpPr>
        <p:spPr>
          <a:xfrm>
            <a:off x="803788" y="666782"/>
            <a:ext cx="4433963" cy="461665"/>
          </a:xfrm>
          <a:prstGeom prst="rect">
            <a:avLst/>
          </a:prstGeom>
          <a:noFill/>
        </p:spPr>
        <p:txBody>
          <a:bodyPr wrap="square" rtlCol="0">
            <a:spAutoFit/>
          </a:bodyPr>
          <a:lstStyle/>
          <a:p>
            <a:r>
              <a:rPr lang="de-DE" sz="2400" b="1" dirty="0">
                <a:solidFill>
                  <a:srgbClr val="D04C45"/>
                </a:solidFill>
              </a:rPr>
              <a:t>FINANCE |</a:t>
            </a:r>
          </a:p>
        </p:txBody>
      </p:sp>
      <p:pic>
        <p:nvPicPr>
          <p:cNvPr id="4" name="Picture 3">
            <a:extLst>
              <a:ext uri="{FF2B5EF4-FFF2-40B4-BE49-F238E27FC236}">
                <a16:creationId xmlns:a16="http://schemas.microsoft.com/office/drawing/2014/main" id="{C1506D19-8C1A-B340-8117-E30456935C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53317" y="0"/>
            <a:ext cx="7593633" cy="13716000"/>
          </a:xfrm>
          <a:prstGeom prst="rect">
            <a:avLst/>
          </a:prstGeom>
          <a:ln>
            <a:noFill/>
          </a:ln>
          <a:effectLst>
            <a:outerShdw blurRad="292100" dist="139700" dir="2700000" algn="tl" rotWithShape="0">
              <a:srgbClr val="333333">
                <a:alpha val="65000"/>
              </a:srgbClr>
            </a:outerShdw>
          </a:effectLst>
        </p:spPr>
      </p:pic>
      <p:sp>
        <p:nvSpPr>
          <p:cNvPr id="5" name="TextBox 4">
            <a:extLst>
              <a:ext uri="{FF2B5EF4-FFF2-40B4-BE49-F238E27FC236}">
                <a16:creationId xmlns:a16="http://schemas.microsoft.com/office/drawing/2014/main" id="{B3DBE14F-8E31-6840-8264-9D2F958560A2}"/>
              </a:ext>
            </a:extLst>
          </p:cNvPr>
          <p:cNvSpPr txBox="1"/>
          <p:nvPr/>
        </p:nvSpPr>
        <p:spPr>
          <a:xfrm>
            <a:off x="803788" y="2479158"/>
            <a:ext cx="6213238" cy="6001643"/>
          </a:xfrm>
          <a:prstGeom prst="rect">
            <a:avLst/>
          </a:prstGeom>
          <a:noFill/>
        </p:spPr>
        <p:txBody>
          <a:bodyPr wrap="square" rtlCol="0">
            <a:spAutoFit/>
          </a:bodyPr>
          <a:lstStyle/>
          <a:p>
            <a:pPr>
              <a:lnSpc>
                <a:spcPct val="200000"/>
              </a:lnSpc>
            </a:pPr>
            <a:br>
              <a:rPr lang="en-CA" sz="2400" dirty="0"/>
            </a:br>
            <a:r>
              <a:rPr lang="en-CA" sz="2400" dirty="0"/>
              <a:t>This page will be displaying the latest financial news and articles. This page has an admin side with CRUD operations. Admin can create own articles and users can live a comment. </a:t>
            </a:r>
          </a:p>
          <a:p>
            <a:pPr>
              <a:lnSpc>
                <a:spcPct val="200000"/>
              </a:lnSpc>
            </a:pPr>
            <a:br>
              <a:rPr lang="en-CA" sz="2400" dirty="0"/>
            </a:br>
            <a:r>
              <a:rPr lang="en-CA" sz="2400" dirty="0"/>
              <a:t>Google News API</a:t>
            </a:r>
            <a:endParaRPr lang="en-CA" sz="3600" dirty="0"/>
          </a:p>
          <a:p>
            <a:br>
              <a:rPr lang="en-CA" sz="2400" dirty="0"/>
            </a:br>
            <a:endParaRPr lang="en-US" sz="2400" dirty="0"/>
          </a:p>
        </p:txBody>
      </p:sp>
    </p:spTree>
    <p:extLst>
      <p:ext uri="{BB962C8B-B14F-4D97-AF65-F5344CB8AC3E}">
        <p14:creationId xmlns:p14="http://schemas.microsoft.com/office/powerpoint/2010/main" val="1590351282"/>
      </p:ext>
    </p:extLst>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273">
            <a:extLst>
              <a:ext uri="{FF2B5EF4-FFF2-40B4-BE49-F238E27FC236}">
                <a16:creationId xmlns:a16="http://schemas.microsoft.com/office/drawing/2014/main" id="{84E1CD22-E86F-9C4B-8743-F3F12F375B98}"/>
              </a:ext>
            </a:extLst>
          </p:cNvPr>
          <p:cNvSpPr txBox="1"/>
          <p:nvPr/>
        </p:nvSpPr>
        <p:spPr>
          <a:xfrm>
            <a:off x="803788" y="666782"/>
            <a:ext cx="4433963" cy="461665"/>
          </a:xfrm>
          <a:prstGeom prst="rect">
            <a:avLst/>
          </a:prstGeom>
          <a:noFill/>
        </p:spPr>
        <p:txBody>
          <a:bodyPr wrap="square" rtlCol="0">
            <a:spAutoFit/>
          </a:bodyPr>
          <a:lstStyle/>
          <a:p>
            <a:r>
              <a:rPr lang="de-DE" sz="2400" b="1" dirty="0">
                <a:solidFill>
                  <a:srgbClr val="D04C45"/>
                </a:solidFill>
              </a:rPr>
              <a:t>CRYPTO |</a:t>
            </a:r>
          </a:p>
        </p:txBody>
      </p:sp>
      <p:sp>
        <p:nvSpPr>
          <p:cNvPr id="4" name="TextBox 3">
            <a:extLst>
              <a:ext uri="{FF2B5EF4-FFF2-40B4-BE49-F238E27FC236}">
                <a16:creationId xmlns:a16="http://schemas.microsoft.com/office/drawing/2014/main" id="{AFC9906B-70F3-FA4A-BB10-D080007D4535}"/>
              </a:ext>
            </a:extLst>
          </p:cNvPr>
          <p:cNvSpPr txBox="1"/>
          <p:nvPr/>
        </p:nvSpPr>
        <p:spPr>
          <a:xfrm>
            <a:off x="803787" y="2479158"/>
            <a:ext cx="7072521" cy="8279190"/>
          </a:xfrm>
          <a:prstGeom prst="rect">
            <a:avLst/>
          </a:prstGeom>
          <a:noFill/>
        </p:spPr>
        <p:txBody>
          <a:bodyPr wrap="square" rtlCol="0">
            <a:spAutoFit/>
          </a:bodyPr>
          <a:lstStyle/>
          <a:p>
            <a:pPr algn="just">
              <a:lnSpc>
                <a:spcPct val="150000"/>
              </a:lnSpc>
            </a:pPr>
            <a:br>
              <a:rPr lang="en-CA" sz="2400" dirty="0"/>
            </a:br>
            <a:r>
              <a:rPr lang="en-CA" sz="2400" dirty="0"/>
              <a:t>On this page admin will be able to add some new unique articles. </a:t>
            </a:r>
          </a:p>
          <a:p>
            <a:pPr algn="just">
              <a:lnSpc>
                <a:spcPct val="150000"/>
              </a:lnSpc>
            </a:pPr>
            <a:r>
              <a:rPr lang="en-CA" sz="2400" dirty="0"/>
              <a:t>Also, Crypto API news will be using and all of the articles will be updated with AJAX each hour. Logged in user will be able to see some extra information about crypto trading (another API from different (stock exchanges like Bitmex.com and </a:t>
            </a:r>
            <a:r>
              <a:rPr lang="en-CA" sz="2400" dirty="0" err="1"/>
              <a:t>Binance.com</a:t>
            </a:r>
            <a:r>
              <a:rPr lang="en-CA" sz="2400" dirty="0"/>
              <a:t>).</a:t>
            </a:r>
            <a:br>
              <a:rPr lang="en-CA" sz="2400" dirty="0"/>
            </a:br>
            <a:br>
              <a:rPr lang="en-CA" sz="2400" dirty="0"/>
            </a:br>
            <a:r>
              <a:rPr lang="en-CA" sz="2400" dirty="0" err="1"/>
              <a:t>CryptoCompare.com</a:t>
            </a:r>
            <a:r>
              <a:rPr lang="en-CA" sz="2400" dirty="0"/>
              <a:t> API</a:t>
            </a:r>
          </a:p>
          <a:p>
            <a:pPr algn="just">
              <a:lnSpc>
                <a:spcPct val="150000"/>
              </a:lnSpc>
            </a:pPr>
            <a:r>
              <a:rPr lang="en-CA" sz="2400" dirty="0" err="1"/>
              <a:t>BitMex</a:t>
            </a:r>
            <a:r>
              <a:rPr lang="en-CA" sz="2400" dirty="0"/>
              <a:t> API</a:t>
            </a:r>
          </a:p>
          <a:p>
            <a:pPr algn="just">
              <a:lnSpc>
                <a:spcPct val="150000"/>
              </a:lnSpc>
            </a:pPr>
            <a:r>
              <a:rPr lang="en-CA" sz="2400" dirty="0" err="1"/>
              <a:t>BitFinex</a:t>
            </a:r>
            <a:r>
              <a:rPr lang="en-CA" sz="2400" dirty="0"/>
              <a:t> API</a:t>
            </a:r>
            <a:endParaRPr lang="en-CA" sz="3200" dirty="0"/>
          </a:p>
          <a:p>
            <a:br>
              <a:rPr lang="en-CA" sz="2400" dirty="0"/>
            </a:br>
            <a:endParaRPr lang="en-CA" sz="2800" dirty="0"/>
          </a:p>
          <a:p>
            <a:br>
              <a:rPr lang="en-CA" sz="2400" dirty="0"/>
            </a:br>
            <a:endParaRPr lang="en-US" sz="2400" dirty="0"/>
          </a:p>
        </p:txBody>
      </p:sp>
      <p:pic>
        <p:nvPicPr>
          <p:cNvPr id="6" name="Picture 5">
            <a:extLst>
              <a:ext uri="{FF2B5EF4-FFF2-40B4-BE49-F238E27FC236}">
                <a16:creationId xmlns:a16="http://schemas.microsoft.com/office/drawing/2014/main" id="{FB7D8CC5-2AA1-804A-B089-4D2BD03E5C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32534" y="0"/>
            <a:ext cx="7593633" cy="13716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02539979"/>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0000"/>
          </a:schemeClr>
        </a:solidFill>
        <a:effectLst/>
      </p:bgPr>
    </p:bg>
    <p:spTree>
      <p:nvGrpSpPr>
        <p:cNvPr id="1" name=""/>
        <p:cNvGrpSpPr/>
        <p:nvPr/>
      </p:nvGrpSpPr>
      <p:grpSpPr>
        <a:xfrm>
          <a:off x="0" y="0"/>
          <a:ext cx="0" cy="0"/>
          <a:chOff x="0" y="0"/>
          <a:chExt cx="0" cy="0"/>
        </a:xfrm>
      </p:grpSpPr>
      <p:sp>
        <p:nvSpPr>
          <p:cNvPr id="2" name="Textfeld 273">
            <a:extLst>
              <a:ext uri="{FF2B5EF4-FFF2-40B4-BE49-F238E27FC236}">
                <a16:creationId xmlns:a16="http://schemas.microsoft.com/office/drawing/2014/main" id="{9265AAD4-5CB8-2F43-B226-DE3C61DC8A3D}"/>
              </a:ext>
            </a:extLst>
          </p:cNvPr>
          <p:cNvSpPr txBox="1"/>
          <p:nvPr/>
        </p:nvSpPr>
        <p:spPr>
          <a:xfrm>
            <a:off x="887845" y="670120"/>
            <a:ext cx="3343274" cy="461665"/>
          </a:xfrm>
          <a:prstGeom prst="rect">
            <a:avLst/>
          </a:prstGeom>
          <a:noFill/>
        </p:spPr>
        <p:txBody>
          <a:bodyPr wrap="square" rtlCol="0">
            <a:spAutoFit/>
          </a:bodyPr>
          <a:lstStyle/>
          <a:p>
            <a:r>
              <a:rPr lang="de-DE" sz="2400" b="1" dirty="0">
                <a:solidFill>
                  <a:srgbClr val="D04C45"/>
                </a:solidFill>
              </a:rPr>
              <a:t>LOGO DESIGN |</a:t>
            </a:r>
          </a:p>
        </p:txBody>
      </p:sp>
      <p:pic>
        <p:nvPicPr>
          <p:cNvPr id="4" name="Picture 3">
            <a:extLst>
              <a:ext uri="{FF2B5EF4-FFF2-40B4-BE49-F238E27FC236}">
                <a16:creationId xmlns:a16="http://schemas.microsoft.com/office/drawing/2014/main" id="{57A1AD1D-9F21-9743-9E1B-4752F6C207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38522" y="3607697"/>
            <a:ext cx="6500605" cy="6500605"/>
          </a:xfrm>
          <a:prstGeom prst="rect">
            <a:avLst/>
          </a:prstGeom>
        </p:spPr>
      </p:pic>
    </p:spTree>
    <p:extLst>
      <p:ext uri="{BB962C8B-B14F-4D97-AF65-F5344CB8AC3E}">
        <p14:creationId xmlns:p14="http://schemas.microsoft.com/office/powerpoint/2010/main" val="1355366938"/>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541C9F1-8420-5548-BE41-53048A5A0A1D}"/>
              </a:ext>
            </a:extLst>
          </p:cNvPr>
          <p:cNvSpPr/>
          <p:nvPr/>
        </p:nvSpPr>
        <p:spPr>
          <a:xfrm>
            <a:off x="887845" y="4107241"/>
            <a:ext cx="14597320" cy="3877985"/>
          </a:xfrm>
          <a:prstGeom prst="rect">
            <a:avLst/>
          </a:prstGeom>
        </p:spPr>
        <p:txBody>
          <a:bodyPr wrap="square">
            <a:spAutoFit/>
          </a:bodyPr>
          <a:lstStyle/>
          <a:p>
            <a:pPr algn="just">
              <a:lnSpc>
                <a:spcPct val="150000"/>
              </a:lnSpc>
            </a:pPr>
            <a:r>
              <a:rPr lang="en-CA" sz="2800" dirty="0">
                <a:solidFill>
                  <a:schemeClr val="bg1">
                    <a:lumMod val="25000"/>
                  </a:schemeClr>
                </a:solidFill>
                <a:latin typeface="Arial" panose="020B0604020202020204" pitchFamily="34" charset="0"/>
              </a:rPr>
              <a:t>“World News” website is going to display the most recent and important world news from different categories like sport, business, politics, technologies.</a:t>
            </a:r>
          </a:p>
          <a:p>
            <a:pPr algn="just">
              <a:lnSpc>
                <a:spcPct val="150000"/>
              </a:lnSpc>
            </a:pPr>
            <a:endParaRPr lang="en-CA" sz="2800" dirty="0">
              <a:solidFill>
                <a:schemeClr val="bg1">
                  <a:lumMod val="25000"/>
                </a:schemeClr>
              </a:solidFill>
              <a:latin typeface="Arial" panose="020B0604020202020204" pitchFamily="34" charset="0"/>
            </a:endParaRPr>
          </a:p>
          <a:p>
            <a:pPr algn="just">
              <a:lnSpc>
                <a:spcPct val="150000"/>
              </a:lnSpc>
            </a:pPr>
            <a:r>
              <a:rPr lang="en-CA" sz="2800" dirty="0">
                <a:solidFill>
                  <a:schemeClr val="bg1">
                    <a:lumMod val="25000"/>
                  </a:schemeClr>
                </a:solidFill>
                <a:latin typeface="Arial" panose="020B0604020202020204" pitchFamily="34" charset="0"/>
              </a:rPr>
              <a:t>Logged in user will be able to see some extra categories and articles, otherwise, he/she will see just general information. </a:t>
            </a:r>
            <a:endParaRPr lang="en-CA" sz="2800" dirty="0">
              <a:solidFill>
                <a:schemeClr val="bg1">
                  <a:lumMod val="25000"/>
                </a:schemeClr>
              </a:solidFill>
            </a:endParaRPr>
          </a:p>
          <a:p>
            <a:br>
              <a:rPr lang="en-CA" dirty="0"/>
            </a:br>
            <a:endParaRPr lang="en-US" dirty="0"/>
          </a:p>
        </p:txBody>
      </p:sp>
      <p:sp>
        <p:nvSpPr>
          <p:cNvPr id="3" name="Textfeld 273">
            <a:extLst>
              <a:ext uri="{FF2B5EF4-FFF2-40B4-BE49-F238E27FC236}">
                <a16:creationId xmlns:a16="http://schemas.microsoft.com/office/drawing/2014/main" id="{39F1270D-A6B6-F345-AA9C-75FB798AA7C5}"/>
              </a:ext>
            </a:extLst>
          </p:cNvPr>
          <p:cNvSpPr txBox="1"/>
          <p:nvPr/>
        </p:nvSpPr>
        <p:spPr>
          <a:xfrm>
            <a:off x="887845" y="670120"/>
            <a:ext cx="3343274" cy="461665"/>
          </a:xfrm>
          <a:prstGeom prst="rect">
            <a:avLst/>
          </a:prstGeom>
          <a:noFill/>
        </p:spPr>
        <p:txBody>
          <a:bodyPr wrap="square" rtlCol="0">
            <a:spAutoFit/>
          </a:bodyPr>
          <a:lstStyle/>
          <a:p>
            <a:r>
              <a:rPr lang="de-DE" sz="2400" b="1" dirty="0">
                <a:solidFill>
                  <a:srgbClr val="D04C45"/>
                </a:solidFill>
              </a:rPr>
              <a:t>PROJECT DESCRIPTION |</a:t>
            </a:r>
          </a:p>
        </p:txBody>
      </p:sp>
      <p:sp>
        <p:nvSpPr>
          <p:cNvPr id="4" name="TextBox 3">
            <a:extLst>
              <a:ext uri="{FF2B5EF4-FFF2-40B4-BE49-F238E27FC236}">
                <a16:creationId xmlns:a16="http://schemas.microsoft.com/office/drawing/2014/main" id="{A74395A6-B7E2-0F42-A2B5-BE76FF76FDA0}"/>
              </a:ext>
            </a:extLst>
          </p:cNvPr>
          <p:cNvSpPr txBox="1"/>
          <p:nvPr/>
        </p:nvSpPr>
        <p:spPr>
          <a:xfrm>
            <a:off x="887845" y="11658600"/>
            <a:ext cx="4435766" cy="369332"/>
          </a:xfrm>
          <a:prstGeom prst="rect">
            <a:avLst/>
          </a:prstGeom>
          <a:noFill/>
        </p:spPr>
        <p:txBody>
          <a:bodyPr wrap="none" rtlCol="0">
            <a:spAutoFit/>
          </a:bodyPr>
          <a:lstStyle/>
          <a:p>
            <a:r>
              <a:rPr lang="en-CA" b="1" dirty="0">
                <a:hlinkClick r:id="rId2"/>
              </a:rPr>
              <a:t>https://tinyurl.com/y5nrueeo</a:t>
            </a:r>
            <a:r>
              <a:rPr lang="en-CA" b="1" dirty="0"/>
              <a:t> - MOBILE LIVE</a:t>
            </a:r>
            <a:endParaRPr lang="en-US" dirty="0"/>
          </a:p>
        </p:txBody>
      </p:sp>
      <p:sp>
        <p:nvSpPr>
          <p:cNvPr id="5" name="TextBox 4">
            <a:extLst>
              <a:ext uri="{FF2B5EF4-FFF2-40B4-BE49-F238E27FC236}">
                <a16:creationId xmlns:a16="http://schemas.microsoft.com/office/drawing/2014/main" id="{E41F25D7-EA52-7D43-B7CD-B3238EB2C2F9}"/>
              </a:ext>
            </a:extLst>
          </p:cNvPr>
          <p:cNvSpPr txBox="1"/>
          <p:nvPr/>
        </p:nvSpPr>
        <p:spPr>
          <a:xfrm>
            <a:off x="887845" y="12274944"/>
            <a:ext cx="4578369" cy="369332"/>
          </a:xfrm>
          <a:prstGeom prst="rect">
            <a:avLst/>
          </a:prstGeom>
          <a:noFill/>
        </p:spPr>
        <p:txBody>
          <a:bodyPr wrap="none" rtlCol="0">
            <a:spAutoFit/>
          </a:bodyPr>
          <a:lstStyle/>
          <a:p>
            <a:r>
              <a:rPr lang="en-CA" b="1" dirty="0">
                <a:hlinkClick r:id="rId3"/>
              </a:rPr>
              <a:t>https://tinyurl.com/y3qn2xd6</a:t>
            </a:r>
            <a:r>
              <a:rPr lang="en-CA" b="1" dirty="0"/>
              <a:t> - DESKTOP LIVE</a:t>
            </a:r>
            <a:endParaRPr lang="en-US" dirty="0"/>
          </a:p>
        </p:txBody>
      </p:sp>
    </p:spTree>
    <p:extLst>
      <p:ext uri="{BB962C8B-B14F-4D97-AF65-F5344CB8AC3E}">
        <p14:creationId xmlns:p14="http://schemas.microsoft.com/office/powerpoint/2010/main" val="289770693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feld 273">
            <a:extLst>
              <a:ext uri="{FF2B5EF4-FFF2-40B4-BE49-F238E27FC236}">
                <a16:creationId xmlns:a16="http://schemas.microsoft.com/office/drawing/2014/main" id="{B6081B96-5213-864D-8A40-379FC663C4E0}"/>
              </a:ext>
            </a:extLst>
          </p:cNvPr>
          <p:cNvSpPr txBox="1"/>
          <p:nvPr/>
        </p:nvSpPr>
        <p:spPr>
          <a:xfrm>
            <a:off x="887845" y="670120"/>
            <a:ext cx="3343274" cy="461665"/>
          </a:xfrm>
          <a:prstGeom prst="rect">
            <a:avLst/>
          </a:prstGeom>
          <a:noFill/>
        </p:spPr>
        <p:txBody>
          <a:bodyPr wrap="square" rtlCol="0">
            <a:spAutoFit/>
          </a:bodyPr>
          <a:lstStyle/>
          <a:p>
            <a:r>
              <a:rPr lang="de-DE" sz="2400" b="1" dirty="0">
                <a:solidFill>
                  <a:srgbClr val="D04C45"/>
                </a:solidFill>
              </a:rPr>
              <a:t>USER/ADMIN |</a:t>
            </a:r>
          </a:p>
        </p:txBody>
      </p:sp>
      <p:sp>
        <p:nvSpPr>
          <p:cNvPr id="4" name="Rectangle 3">
            <a:extLst>
              <a:ext uri="{FF2B5EF4-FFF2-40B4-BE49-F238E27FC236}">
                <a16:creationId xmlns:a16="http://schemas.microsoft.com/office/drawing/2014/main" id="{6C2B5D64-A991-2545-9F0C-D5978D81C37B}"/>
              </a:ext>
            </a:extLst>
          </p:cNvPr>
          <p:cNvSpPr/>
          <p:nvPr/>
        </p:nvSpPr>
        <p:spPr>
          <a:xfrm>
            <a:off x="887845" y="4057233"/>
            <a:ext cx="19169320" cy="5601533"/>
          </a:xfrm>
          <a:prstGeom prst="rect">
            <a:avLst/>
          </a:prstGeom>
        </p:spPr>
        <p:txBody>
          <a:bodyPr wrap="square">
            <a:spAutoFit/>
          </a:bodyPr>
          <a:lstStyle/>
          <a:p>
            <a:pPr algn="just">
              <a:lnSpc>
                <a:spcPct val="150000"/>
              </a:lnSpc>
            </a:pPr>
            <a:r>
              <a:rPr lang="en-CA" sz="2800" dirty="0">
                <a:solidFill>
                  <a:schemeClr val="bg1">
                    <a:lumMod val="25000"/>
                  </a:schemeClr>
                </a:solidFill>
                <a:latin typeface="Arial" panose="020B0604020202020204" pitchFamily="34" charset="0"/>
              </a:rPr>
              <a:t>Login/Registration page will be implemented in this project where there will be admins and users. </a:t>
            </a:r>
          </a:p>
          <a:p>
            <a:pPr algn="just">
              <a:lnSpc>
                <a:spcPct val="150000"/>
              </a:lnSpc>
            </a:pPr>
            <a:r>
              <a:rPr lang="en-CA" sz="2800" dirty="0">
                <a:solidFill>
                  <a:schemeClr val="bg1">
                    <a:lumMod val="25000"/>
                  </a:schemeClr>
                </a:solidFill>
                <a:latin typeface="Arial" panose="020B0604020202020204" pitchFamily="34" charset="0"/>
              </a:rPr>
              <a:t>Admins will be able to login into the admin panel, make any changes relating to CRUD for each feature and also view as a user. However, users will be able to view the features, make changes to their own profile page.</a:t>
            </a:r>
            <a:endParaRPr lang="en-CA" sz="2800" dirty="0">
              <a:solidFill>
                <a:schemeClr val="bg1">
                  <a:lumMod val="25000"/>
                </a:schemeClr>
              </a:solidFill>
            </a:endParaRPr>
          </a:p>
          <a:p>
            <a:pPr algn="just">
              <a:lnSpc>
                <a:spcPct val="150000"/>
              </a:lnSpc>
            </a:pPr>
            <a:br>
              <a:rPr lang="en-CA" sz="2800" dirty="0">
                <a:solidFill>
                  <a:schemeClr val="bg1">
                    <a:lumMod val="25000"/>
                  </a:schemeClr>
                </a:solidFill>
              </a:rPr>
            </a:br>
            <a:r>
              <a:rPr lang="en-CA" sz="2800" dirty="0">
                <a:solidFill>
                  <a:schemeClr val="bg1">
                    <a:lumMod val="25000"/>
                  </a:schemeClr>
                </a:solidFill>
                <a:latin typeface="Arial" panose="020B0604020202020204" pitchFamily="34" charset="0"/>
              </a:rPr>
              <a:t>All users who register will have the user type privilege and only admins will be able to change it to admin or keep it as it is. Moreover, passwords will be encrypted using hash which makes it secure to save the password in the database as a hashable password.</a:t>
            </a:r>
            <a:endParaRPr lang="en-CA" sz="2800" dirty="0">
              <a:solidFill>
                <a:schemeClr val="bg1">
                  <a:lumMod val="25000"/>
                </a:schemeClr>
              </a:solidFill>
            </a:endParaRPr>
          </a:p>
          <a:p>
            <a:br>
              <a:rPr lang="en-CA" sz="3200" dirty="0"/>
            </a:br>
            <a:endParaRPr lang="en-US" sz="3200" dirty="0"/>
          </a:p>
        </p:txBody>
      </p:sp>
    </p:spTree>
    <p:extLst>
      <p:ext uri="{BB962C8B-B14F-4D97-AF65-F5344CB8AC3E}">
        <p14:creationId xmlns:p14="http://schemas.microsoft.com/office/powerpoint/2010/main" val="2643516113"/>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6687B9D-F44D-5740-B85F-88D226FFBC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9125" y="1546643"/>
            <a:ext cx="8185527" cy="8279320"/>
          </a:xfrm>
          <a:prstGeom prst="rect">
            <a:avLst/>
          </a:prstGeom>
          <a:ln>
            <a:noFill/>
          </a:ln>
          <a:effectLst>
            <a:outerShdw blurRad="292100" dist="139700" dir="2700000" algn="tl" rotWithShape="0">
              <a:srgbClr val="333333">
                <a:alpha val="65000"/>
              </a:srgbClr>
            </a:outerShdw>
          </a:effectLst>
        </p:spPr>
      </p:pic>
      <p:pic>
        <p:nvPicPr>
          <p:cNvPr id="5" name="Picture 4">
            <a:extLst>
              <a:ext uri="{FF2B5EF4-FFF2-40B4-BE49-F238E27FC236}">
                <a16:creationId xmlns:a16="http://schemas.microsoft.com/office/drawing/2014/main" id="{5D8CD416-ED6E-5149-9851-D3EE24EE3F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154124" y="1546643"/>
            <a:ext cx="8447084" cy="10622714"/>
          </a:xfrm>
          <a:prstGeom prst="rect">
            <a:avLst/>
          </a:prstGeom>
          <a:ln>
            <a:noFill/>
          </a:ln>
          <a:effectLst>
            <a:outerShdw blurRad="292100" dist="139700" dir="2700000" algn="tl" rotWithShape="0">
              <a:srgbClr val="333333">
                <a:alpha val="65000"/>
              </a:srgbClr>
            </a:outerShdw>
          </a:effectLst>
        </p:spPr>
      </p:pic>
      <p:sp>
        <p:nvSpPr>
          <p:cNvPr id="6" name="Textfeld 273">
            <a:extLst>
              <a:ext uri="{FF2B5EF4-FFF2-40B4-BE49-F238E27FC236}">
                <a16:creationId xmlns:a16="http://schemas.microsoft.com/office/drawing/2014/main" id="{F3D70BD6-1524-1C46-9C50-C6E070014B4A}"/>
              </a:ext>
            </a:extLst>
          </p:cNvPr>
          <p:cNvSpPr txBox="1"/>
          <p:nvPr/>
        </p:nvSpPr>
        <p:spPr>
          <a:xfrm>
            <a:off x="887845" y="670120"/>
            <a:ext cx="3343274" cy="461665"/>
          </a:xfrm>
          <a:prstGeom prst="rect">
            <a:avLst/>
          </a:prstGeom>
          <a:noFill/>
        </p:spPr>
        <p:txBody>
          <a:bodyPr wrap="square" rtlCol="0">
            <a:spAutoFit/>
          </a:bodyPr>
          <a:lstStyle/>
          <a:p>
            <a:r>
              <a:rPr lang="de-DE" sz="2400" b="1" dirty="0">
                <a:solidFill>
                  <a:srgbClr val="D04C45"/>
                </a:solidFill>
              </a:rPr>
              <a:t>Login / Sign In |</a:t>
            </a:r>
          </a:p>
        </p:txBody>
      </p:sp>
    </p:spTree>
    <p:extLst>
      <p:ext uri="{BB962C8B-B14F-4D97-AF65-F5344CB8AC3E}">
        <p14:creationId xmlns:p14="http://schemas.microsoft.com/office/powerpoint/2010/main" val="4025926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feld 273">
            <a:extLst>
              <a:ext uri="{FF2B5EF4-FFF2-40B4-BE49-F238E27FC236}">
                <a16:creationId xmlns:a16="http://schemas.microsoft.com/office/drawing/2014/main" id="{C5014A5E-5D55-424C-A319-4B41F4765BF8}"/>
              </a:ext>
            </a:extLst>
          </p:cNvPr>
          <p:cNvSpPr txBox="1"/>
          <p:nvPr/>
        </p:nvSpPr>
        <p:spPr>
          <a:xfrm>
            <a:off x="887845" y="670120"/>
            <a:ext cx="3343274" cy="461665"/>
          </a:xfrm>
          <a:prstGeom prst="rect">
            <a:avLst/>
          </a:prstGeom>
          <a:noFill/>
        </p:spPr>
        <p:txBody>
          <a:bodyPr wrap="square" rtlCol="0">
            <a:spAutoFit/>
          </a:bodyPr>
          <a:lstStyle/>
          <a:p>
            <a:r>
              <a:rPr lang="de-DE" sz="2400" b="1" dirty="0">
                <a:solidFill>
                  <a:srgbClr val="D04C45"/>
                </a:solidFill>
              </a:rPr>
              <a:t>DESKTOP MOCK-UP |</a:t>
            </a:r>
          </a:p>
        </p:txBody>
      </p:sp>
      <p:grpSp>
        <p:nvGrpSpPr>
          <p:cNvPr id="19" name="Group 18">
            <a:extLst>
              <a:ext uri="{FF2B5EF4-FFF2-40B4-BE49-F238E27FC236}">
                <a16:creationId xmlns:a16="http://schemas.microsoft.com/office/drawing/2014/main" id="{A0071F6A-A362-4146-90BC-BB9700AD0BA9}"/>
              </a:ext>
            </a:extLst>
          </p:cNvPr>
          <p:cNvGrpSpPr/>
          <p:nvPr/>
        </p:nvGrpSpPr>
        <p:grpSpPr>
          <a:xfrm>
            <a:off x="14348106" y="3190319"/>
            <a:ext cx="8475269" cy="9268855"/>
            <a:chOff x="14298467" y="3170441"/>
            <a:chExt cx="8475269" cy="9268855"/>
          </a:xfrm>
        </p:grpSpPr>
        <p:grpSp>
          <p:nvGrpSpPr>
            <p:cNvPr id="11" name="Gruppieren 1">
              <a:extLst>
                <a:ext uri="{FF2B5EF4-FFF2-40B4-BE49-F238E27FC236}">
                  <a16:creationId xmlns:a16="http://schemas.microsoft.com/office/drawing/2014/main" id="{9D36D0D6-603F-E449-A865-0EEC4FA8880D}"/>
                </a:ext>
              </a:extLst>
            </p:cNvPr>
            <p:cNvGrpSpPr/>
            <p:nvPr/>
          </p:nvGrpSpPr>
          <p:grpSpPr>
            <a:xfrm>
              <a:off x="14298467" y="3170441"/>
              <a:ext cx="8475269" cy="9268855"/>
              <a:chOff x="14263957" y="3938214"/>
              <a:chExt cx="8442036" cy="9232511"/>
            </a:xfrm>
          </p:grpSpPr>
          <p:pic>
            <p:nvPicPr>
              <p:cNvPr id="13" name="Shape 1701">
                <a:extLst>
                  <a:ext uri="{FF2B5EF4-FFF2-40B4-BE49-F238E27FC236}">
                    <a16:creationId xmlns:a16="http://schemas.microsoft.com/office/drawing/2014/main" id="{E6BB0C7B-12D3-D549-BE59-E6B1652FB236}"/>
                  </a:ext>
                </a:extLst>
              </p:cNvPr>
              <p:cNvPicPr preferRelativeResize="0"/>
              <p:nvPr/>
            </p:nvPicPr>
            <p:blipFill rotWithShape="1">
              <a:blip r:embed="rId3">
                <a:alphaModFix/>
              </a:blip>
              <a:srcRect/>
              <a:stretch/>
            </p:blipFill>
            <p:spPr>
              <a:xfrm>
                <a:off x="14263957" y="3938214"/>
                <a:ext cx="8442036" cy="9232511"/>
              </a:xfrm>
              <a:prstGeom prst="rect">
                <a:avLst/>
              </a:prstGeom>
              <a:noFill/>
              <a:ln>
                <a:noFill/>
              </a:ln>
            </p:spPr>
          </p:pic>
          <p:sp>
            <p:nvSpPr>
              <p:cNvPr id="14" name="Shape 690">
                <a:extLst>
                  <a:ext uri="{FF2B5EF4-FFF2-40B4-BE49-F238E27FC236}">
                    <a16:creationId xmlns:a16="http://schemas.microsoft.com/office/drawing/2014/main" id="{92BCA83C-4E55-2041-B73E-B94DAACC9A99}"/>
                  </a:ext>
                </a:extLst>
              </p:cNvPr>
              <p:cNvSpPr/>
              <p:nvPr/>
            </p:nvSpPr>
            <p:spPr>
              <a:xfrm>
                <a:off x="14823404" y="4474299"/>
                <a:ext cx="7242420" cy="4320599"/>
              </a:xfrm>
              <a:prstGeom prst="rect">
                <a:avLst/>
              </a:prstGeom>
              <a:solidFill>
                <a:schemeClr val="bg1"/>
              </a:solidFill>
              <a:ln>
                <a:noFill/>
              </a:ln>
            </p:spPr>
            <p:txBody>
              <a:bodyPr lIns="91426" tIns="45700" rIns="91426" bIns="45700" anchor="ctr" anchorCtr="0">
                <a:noAutofit/>
              </a:bodyPr>
              <a:lstStyle/>
              <a:p>
                <a:pPr algn="ctr"/>
                <a:endParaRPr sz="3600" dirty="0">
                  <a:solidFill>
                    <a:schemeClr val="bg2">
                      <a:lumMod val="50000"/>
                    </a:schemeClr>
                  </a:solidFill>
                  <a:latin typeface="Lato"/>
                  <a:ea typeface="Lato"/>
                  <a:cs typeface="Lato"/>
                  <a:sym typeface="Lato"/>
                </a:endParaRPr>
              </a:p>
            </p:txBody>
          </p:sp>
        </p:grpSp>
        <p:pic>
          <p:nvPicPr>
            <p:cNvPr id="18" name="Picture 17">
              <a:extLst>
                <a:ext uri="{FF2B5EF4-FFF2-40B4-BE49-F238E27FC236}">
                  <a16:creationId xmlns:a16="http://schemas.microsoft.com/office/drawing/2014/main" id="{47A5F989-2D2C-5D4D-BC2A-12B755A67D03}"/>
                </a:ext>
              </a:extLst>
            </p:cNvPr>
            <p:cNvPicPr>
              <a:picLocks noChangeAspect="1"/>
            </p:cNvPicPr>
            <p:nvPr/>
          </p:nvPicPr>
          <p:blipFill rotWithShape="1">
            <a:blip r:embed="rId4">
              <a:extLst>
                <a:ext uri="{28A0092B-C50C-407E-A947-70E740481C1C}">
                  <a14:useLocalDpi xmlns:a14="http://schemas.microsoft.com/office/drawing/2010/main" val="0"/>
                </a:ext>
              </a:extLst>
            </a:blip>
            <a:srcRect b="66972"/>
            <a:stretch/>
          </p:blipFill>
          <p:spPr>
            <a:xfrm>
              <a:off x="14860115" y="3708636"/>
              <a:ext cx="7270931" cy="4337607"/>
            </a:xfrm>
            <a:prstGeom prst="rect">
              <a:avLst/>
            </a:prstGeom>
          </p:spPr>
        </p:pic>
      </p:grpSp>
      <p:pic>
        <p:nvPicPr>
          <p:cNvPr id="4" name="Picture 3">
            <a:extLst>
              <a:ext uri="{FF2B5EF4-FFF2-40B4-BE49-F238E27FC236}">
                <a16:creationId xmlns:a16="http://schemas.microsoft.com/office/drawing/2014/main" id="{935445E0-5C7E-EA47-A18B-66F143F4305C}"/>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92796" y="29771"/>
            <a:ext cx="7593633" cy="13716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08062034"/>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feld 273">
            <a:extLst>
              <a:ext uri="{FF2B5EF4-FFF2-40B4-BE49-F238E27FC236}">
                <a16:creationId xmlns:a16="http://schemas.microsoft.com/office/drawing/2014/main" id="{2F3195EC-2B7F-9B42-86B8-0D3B79CF7298}"/>
              </a:ext>
            </a:extLst>
          </p:cNvPr>
          <p:cNvSpPr txBox="1"/>
          <p:nvPr/>
        </p:nvSpPr>
        <p:spPr>
          <a:xfrm>
            <a:off x="887845" y="670120"/>
            <a:ext cx="3343274" cy="830997"/>
          </a:xfrm>
          <a:prstGeom prst="rect">
            <a:avLst/>
          </a:prstGeom>
          <a:noFill/>
        </p:spPr>
        <p:txBody>
          <a:bodyPr wrap="square" rtlCol="0">
            <a:spAutoFit/>
          </a:bodyPr>
          <a:lstStyle/>
          <a:p>
            <a:r>
              <a:rPr lang="de-DE" sz="2400" b="1" dirty="0">
                <a:solidFill>
                  <a:srgbClr val="D04C45"/>
                </a:solidFill>
              </a:rPr>
              <a:t>TABLET LANDSCAPE MOCK-UP |</a:t>
            </a:r>
          </a:p>
        </p:txBody>
      </p:sp>
      <p:grpSp>
        <p:nvGrpSpPr>
          <p:cNvPr id="15" name="Group 14">
            <a:extLst>
              <a:ext uri="{FF2B5EF4-FFF2-40B4-BE49-F238E27FC236}">
                <a16:creationId xmlns:a16="http://schemas.microsoft.com/office/drawing/2014/main" id="{E0E8AF5D-E3DA-D54D-AA2F-A18B4AEDBBCB}"/>
              </a:ext>
            </a:extLst>
          </p:cNvPr>
          <p:cNvGrpSpPr/>
          <p:nvPr/>
        </p:nvGrpSpPr>
        <p:grpSpPr>
          <a:xfrm>
            <a:off x="14180894" y="3573467"/>
            <a:ext cx="11191014" cy="6569065"/>
            <a:chOff x="14314045" y="3573467"/>
            <a:chExt cx="11191014" cy="6569065"/>
          </a:xfrm>
        </p:grpSpPr>
        <p:pic>
          <p:nvPicPr>
            <p:cNvPr id="8" name="Grafik 12">
              <a:extLst>
                <a:ext uri="{FF2B5EF4-FFF2-40B4-BE49-F238E27FC236}">
                  <a16:creationId xmlns:a16="http://schemas.microsoft.com/office/drawing/2014/main" id="{21F8599D-7F50-0741-A873-5ACD451F4CD0}"/>
                </a:ext>
              </a:extLst>
            </p:cNvPr>
            <p:cNvPicPr>
              <a:picLocks noChangeAspect="1"/>
            </p:cNvPicPr>
            <p:nvPr/>
          </p:nvPicPr>
          <p:blipFill>
            <a:blip r:embed="rId3"/>
            <a:stretch>
              <a:fillRect/>
            </a:stretch>
          </p:blipFill>
          <p:spPr>
            <a:xfrm rot="16200000">
              <a:off x="16625019" y="1262493"/>
              <a:ext cx="6569065" cy="11191014"/>
            </a:xfrm>
            <a:prstGeom prst="rect">
              <a:avLst/>
            </a:prstGeom>
          </p:spPr>
        </p:pic>
        <p:pic>
          <p:nvPicPr>
            <p:cNvPr id="13" name="Picture 12">
              <a:extLst>
                <a:ext uri="{FF2B5EF4-FFF2-40B4-BE49-F238E27FC236}">
                  <a16:creationId xmlns:a16="http://schemas.microsoft.com/office/drawing/2014/main" id="{F71AB17A-5EA5-D74D-827B-3563180755B8}"/>
                </a:ext>
              </a:extLst>
            </p:cNvPr>
            <p:cNvPicPr>
              <a:picLocks noChangeAspect="1"/>
            </p:cNvPicPr>
            <p:nvPr/>
          </p:nvPicPr>
          <p:blipFill rotWithShape="1">
            <a:blip r:embed="rId4">
              <a:extLst>
                <a:ext uri="{28A0092B-C50C-407E-A947-70E740481C1C}">
                  <a14:useLocalDpi xmlns:a14="http://schemas.microsoft.com/office/drawing/2010/main" val="0"/>
                </a:ext>
              </a:extLst>
            </a:blip>
            <a:srcRect t="-1" b="58523"/>
            <a:stretch/>
          </p:blipFill>
          <p:spPr>
            <a:xfrm>
              <a:off x="15398624" y="4309997"/>
              <a:ext cx="6755354" cy="5061099"/>
            </a:xfrm>
            <a:prstGeom prst="rect">
              <a:avLst/>
            </a:prstGeom>
          </p:spPr>
        </p:pic>
      </p:grpSp>
      <p:pic>
        <p:nvPicPr>
          <p:cNvPr id="7" name="Picture 6">
            <a:extLst>
              <a:ext uri="{FF2B5EF4-FFF2-40B4-BE49-F238E27FC236}">
                <a16:creationId xmlns:a16="http://schemas.microsoft.com/office/drawing/2014/main" id="{B0FCB75E-2119-DA4B-B602-DDD7BEAB196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92796" y="29771"/>
            <a:ext cx="7593633" cy="137160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80464573"/>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feld 273">
            <a:extLst>
              <a:ext uri="{FF2B5EF4-FFF2-40B4-BE49-F238E27FC236}">
                <a16:creationId xmlns:a16="http://schemas.microsoft.com/office/drawing/2014/main" id="{659CFB80-23E9-AF43-9339-CB7F11DD7C5D}"/>
              </a:ext>
            </a:extLst>
          </p:cNvPr>
          <p:cNvSpPr txBox="1"/>
          <p:nvPr/>
        </p:nvSpPr>
        <p:spPr>
          <a:xfrm>
            <a:off x="887845" y="670120"/>
            <a:ext cx="3343274" cy="461665"/>
          </a:xfrm>
          <a:prstGeom prst="rect">
            <a:avLst/>
          </a:prstGeom>
          <a:noFill/>
        </p:spPr>
        <p:txBody>
          <a:bodyPr wrap="square" rtlCol="0">
            <a:spAutoFit/>
          </a:bodyPr>
          <a:lstStyle/>
          <a:p>
            <a:r>
              <a:rPr lang="de-DE" sz="2400" b="1" dirty="0">
                <a:solidFill>
                  <a:srgbClr val="D04C45"/>
                </a:solidFill>
              </a:rPr>
              <a:t>MOBILE MOCK-UP |</a:t>
            </a:r>
          </a:p>
        </p:txBody>
      </p:sp>
      <p:grpSp>
        <p:nvGrpSpPr>
          <p:cNvPr id="14" name="Group 13">
            <a:extLst>
              <a:ext uri="{FF2B5EF4-FFF2-40B4-BE49-F238E27FC236}">
                <a16:creationId xmlns:a16="http://schemas.microsoft.com/office/drawing/2014/main" id="{80B96D49-F3FA-7B4C-8749-28105CB71172}"/>
              </a:ext>
            </a:extLst>
          </p:cNvPr>
          <p:cNvGrpSpPr/>
          <p:nvPr/>
        </p:nvGrpSpPr>
        <p:grpSpPr>
          <a:xfrm>
            <a:off x="11896413" y="2399713"/>
            <a:ext cx="5697555" cy="8912025"/>
            <a:chOff x="15604980" y="2401987"/>
            <a:chExt cx="5697555" cy="8912025"/>
          </a:xfrm>
        </p:grpSpPr>
        <p:pic>
          <p:nvPicPr>
            <p:cNvPr id="6" name="Picture 87" descr="iPhone6_mockup_front_white.png">
              <a:extLst>
                <a:ext uri="{FF2B5EF4-FFF2-40B4-BE49-F238E27FC236}">
                  <a16:creationId xmlns:a16="http://schemas.microsoft.com/office/drawing/2014/main" id="{C7170F48-0018-1044-A6CF-A11FCF5F0AF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4980" y="2401987"/>
              <a:ext cx="5697555" cy="8912025"/>
            </a:xfrm>
            <a:prstGeom prst="rect">
              <a:avLst/>
            </a:prstGeom>
          </p:spPr>
        </p:pic>
        <p:pic>
          <p:nvPicPr>
            <p:cNvPr id="13" name="Picture 12">
              <a:extLst>
                <a:ext uri="{FF2B5EF4-FFF2-40B4-BE49-F238E27FC236}">
                  <a16:creationId xmlns:a16="http://schemas.microsoft.com/office/drawing/2014/main" id="{6FE6D2FD-9489-EB4B-8DD1-2BBDF922E52D}"/>
                </a:ext>
              </a:extLst>
            </p:cNvPr>
            <p:cNvPicPr>
              <a:picLocks noChangeAspect="1"/>
            </p:cNvPicPr>
            <p:nvPr/>
          </p:nvPicPr>
          <p:blipFill rotWithShape="1">
            <a:blip r:embed="rId4">
              <a:extLst>
                <a:ext uri="{28A0092B-C50C-407E-A947-70E740481C1C}">
                  <a14:useLocalDpi xmlns:a14="http://schemas.microsoft.com/office/drawing/2010/main" val="0"/>
                </a:ext>
              </a:extLst>
            </a:blip>
            <a:srcRect b="71106"/>
            <a:stretch/>
          </p:blipFill>
          <p:spPr>
            <a:xfrm>
              <a:off x="16722144" y="3819363"/>
              <a:ext cx="3413436" cy="6049925"/>
            </a:xfrm>
            <a:prstGeom prst="rect">
              <a:avLst/>
            </a:prstGeom>
          </p:spPr>
        </p:pic>
      </p:grpSp>
      <p:pic>
        <p:nvPicPr>
          <p:cNvPr id="5" name="Picture 4">
            <a:extLst>
              <a:ext uri="{FF2B5EF4-FFF2-40B4-BE49-F238E27FC236}">
                <a16:creationId xmlns:a16="http://schemas.microsoft.com/office/drawing/2014/main" id="{17D9E772-96A5-2146-93C3-04B7B206E6C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52223" y="0"/>
            <a:ext cx="2271864" cy="13716000"/>
          </a:xfrm>
          <a:prstGeom prst="rect">
            <a:avLst/>
          </a:prstGeom>
          <a:ln>
            <a:noFill/>
          </a:ln>
          <a:effectLst>
            <a:outerShdw blurRad="292100" dist="139700" dir="2700000" algn="tl" rotWithShape="0">
              <a:srgbClr val="333333">
                <a:alpha val="65000"/>
              </a:srgbClr>
            </a:outerShdw>
          </a:effectLst>
        </p:spPr>
      </p:pic>
      <p:grpSp>
        <p:nvGrpSpPr>
          <p:cNvPr id="12" name="Group 11">
            <a:extLst>
              <a:ext uri="{FF2B5EF4-FFF2-40B4-BE49-F238E27FC236}">
                <a16:creationId xmlns:a16="http://schemas.microsoft.com/office/drawing/2014/main" id="{5151998E-EBD9-1A4A-B219-A28A2688D31F}"/>
              </a:ext>
            </a:extLst>
          </p:cNvPr>
          <p:cNvGrpSpPr/>
          <p:nvPr/>
        </p:nvGrpSpPr>
        <p:grpSpPr>
          <a:xfrm>
            <a:off x="16844170" y="2399713"/>
            <a:ext cx="5697555" cy="8912025"/>
            <a:chOff x="15604980" y="2401987"/>
            <a:chExt cx="5697555" cy="8912025"/>
          </a:xfrm>
        </p:grpSpPr>
        <p:pic>
          <p:nvPicPr>
            <p:cNvPr id="15" name="Picture 87" descr="iPhone6_mockup_front_white.png">
              <a:extLst>
                <a:ext uri="{FF2B5EF4-FFF2-40B4-BE49-F238E27FC236}">
                  <a16:creationId xmlns:a16="http://schemas.microsoft.com/office/drawing/2014/main" id="{3569AAE6-E41A-0542-BFE8-2AD7C00FE5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4980" y="2401987"/>
              <a:ext cx="5697555" cy="8912025"/>
            </a:xfrm>
            <a:prstGeom prst="rect">
              <a:avLst/>
            </a:prstGeom>
          </p:spPr>
        </p:pic>
        <p:pic>
          <p:nvPicPr>
            <p:cNvPr id="16" name="Picture 15">
              <a:extLst>
                <a:ext uri="{FF2B5EF4-FFF2-40B4-BE49-F238E27FC236}">
                  <a16:creationId xmlns:a16="http://schemas.microsoft.com/office/drawing/2014/main" id="{89659B0C-5DB8-7F43-A97F-C124FD0D1981}"/>
                </a:ext>
              </a:extLst>
            </p:cNvPr>
            <p:cNvPicPr>
              <a:picLocks noChangeAspect="1"/>
            </p:cNvPicPr>
            <p:nvPr/>
          </p:nvPicPr>
          <p:blipFill rotWithShape="1">
            <a:blip r:embed="rId6">
              <a:extLst>
                <a:ext uri="{28A0092B-C50C-407E-A947-70E740481C1C}">
                  <a14:useLocalDpi xmlns:a14="http://schemas.microsoft.com/office/drawing/2010/main" val="0"/>
                </a:ext>
              </a:extLst>
            </a:blip>
            <a:srcRect b="3984"/>
            <a:stretch/>
          </p:blipFill>
          <p:spPr>
            <a:xfrm>
              <a:off x="16712301" y="3819363"/>
              <a:ext cx="3423279" cy="6049925"/>
            </a:xfrm>
            <a:prstGeom prst="rect">
              <a:avLst/>
            </a:prstGeom>
          </p:spPr>
        </p:pic>
      </p:grpSp>
    </p:spTree>
    <p:extLst>
      <p:ext uri="{BB962C8B-B14F-4D97-AF65-F5344CB8AC3E}">
        <p14:creationId xmlns:p14="http://schemas.microsoft.com/office/powerpoint/2010/main" val="851000648"/>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AC7F841C-9ED2-CF40-ADD2-E7CE98685099}"/>
              </a:ext>
            </a:extLst>
          </p:cNvPr>
          <p:cNvGrpSpPr/>
          <p:nvPr/>
        </p:nvGrpSpPr>
        <p:grpSpPr>
          <a:xfrm>
            <a:off x="11019651" y="2345425"/>
            <a:ext cx="6874973" cy="7518714"/>
            <a:chOff x="14298467" y="3170441"/>
            <a:chExt cx="8475269" cy="9268855"/>
          </a:xfrm>
        </p:grpSpPr>
        <p:grpSp>
          <p:nvGrpSpPr>
            <p:cNvPr id="24" name="Gruppieren 1">
              <a:extLst>
                <a:ext uri="{FF2B5EF4-FFF2-40B4-BE49-F238E27FC236}">
                  <a16:creationId xmlns:a16="http://schemas.microsoft.com/office/drawing/2014/main" id="{38836819-1682-5442-BA4E-4CA11D8FC55D}"/>
                </a:ext>
              </a:extLst>
            </p:cNvPr>
            <p:cNvGrpSpPr/>
            <p:nvPr/>
          </p:nvGrpSpPr>
          <p:grpSpPr>
            <a:xfrm>
              <a:off x="14298467" y="3170441"/>
              <a:ext cx="8475269" cy="9268855"/>
              <a:chOff x="14263957" y="3938214"/>
              <a:chExt cx="8442036" cy="9232511"/>
            </a:xfrm>
          </p:grpSpPr>
          <p:pic>
            <p:nvPicPr>
              <p:cNvPr id="28" name="Shape 1701">
                <a:extLst>
                  <a:ext uri="{FF2B5EF4-FFF2-40B4-BE49-F238E27FC236}">
                    <a16:creationId xmlns:a16="http://schemas.microsoft.com/office/drawing/2014/main" id="{83AD42F1-E6FF-5E47-B6E2-31C727BB21A7}"/>
                  </a:ext>
                </a:extLst>
              </p:cNvPr>
              <p:cNvPicPr preferRelativeResize="0"/>
              <p:nvPr/>
            </p:nvPicPr>
            <p:blipFill rotWithShape="1">
              <a:blip r:embed="rId3">
                <a:alphaModFix/>
              </a:blip>
              <a:srcRect/>
              <a:stretch/>
            </p:blipFill>
            <p:spPr>
              <a:xfrm>
                <a:off x="14263957" y="3938214"/>
                <a:ext cx="8442036" cy="9232511"/>
              </a:xfrm>
              <a:prstGeom prst="rect">
                <a:avLst/>
              </a:prstGeom>
              <a:noFill/>
              <a:ln>
                <a:noFill/>
              </a:ln>
            </p:spPr>
          </p:pic>
          <p:sp>
            <p:nvSpPr>
              <p:cNvPr id="29" name="Shape 690">
                <a:extLst>
                  <a:ext uri="{FF2B5EF4-FFF2-40B4-BE49-F238E27FC236}">
                    <a16:creationId xmlns:a16="http://schemas.microsoft.com/office/drawing/2014/main" id="{3EA15AD4-2356-9F46-8A92-88E263ED3E50}"/>
                  </a:ext>
                </a:extLst>
              </p:cNvPr>
              <p:cNvSpPr/>
              <p:nvPr/>
            </p:nvSpPr>
            <p:spPr>
              <a:xfrm>
                <a:off x="14823404" y="4474299"/>
                <a:ext cx="7242420" cy="4320599"/>
              </a:xfrm>
              <a:prstGeom prst="rect">
                <a:avLst/>
              </a:prstGeom>
              <a:solidFill>
                <a:schemeClr val="bg1"/>
              </a:solidFill>
              <a:ln>
                <a:noFill/>
              </a:ln>
            </p:spPr>
            <p:txBody>
              <a:bodyPr lIns="91426" tIns="45700" rIns="91426" bIns="45700" anchor="ctr" anchorCtr="0">
                <a:noAutofit/>
              </a:bodyPr>
              <a:lstStyle/>
              <a:p>
                <a:pPr algn="ctr"/>
                <a:endParaRPr sz="3600" dirty="0">
                  <a:solidFill>
                    <a:schemeClr val="bg2">
                      <a:lumMod val="50000"/>
                    </a:schemeClr>
                  </a:solidFill>
                  <a:latin typeface="Lato"/>
                  <a:ea typeface="Lato"/>
                  <a:cs typeface="Lato"/>
                  <a:sym typeface="Lato"/>
                </a:endParaRPr>
              </a:p>
            </p:txBody>
          </p:sp>
        </p:grpSp>
        <p:pic>
          <p:nvPicPr>
            <p:cNvPr id="27" name="Picture 26">
              <a:extLst>
                <a:ext uri="{FF2B5EF4-FFF2-40B4-BE49-F238E27FC236}">
                  <a16:creationId xmlns:a16="http://schemas.microsoft.com/office/drawing/2014/main" id="{896438B5-BAA4-3240-A06F-A96D20557D63}"/>
                </a:ext>
              </a:extLst>
            </p:cNvPr>
            <p:cNvPicPr>
              <a:picLocks noChangeAspect="1"/>
            </p:cNvPicPr>
            <p:nvPr/>
          </p:nvPicPr>
          <p:blipFill rotWithShape="1">
            <a:blip r:embed="rId4">
              <a:extLst>
                <a:ext uri="{28A0092B-C50C-407E-A947-70E740481C1C}">
                  <a14:useLocalDpi xmlns:a14="http://schemas.microsoft.com/office/drawing/2010/main" val="0"/>
                </a:ext>
              </a:extLst>
            </a:blip>
            <a:srcRect b="66972"/>
            <a:stretch/>
          </p:blipFill>
          <p:spPr>
            <a:xfrm>
              <a:off x="14860115" y="3708636"/>
              <a:ext cx="7270931" cy="4337607"/>
            </a:xfrm>
            <a:prstGeom prst="rect">
              <a:avLst/>
            </a:prstGeom>
          </p:spPr>
        </p:pic>
      </p:grpSp>
      <p:sp>
        <p:nvSpPr>
          <p:cNvPr id="15" name="Rechteck 14"/>
          <p:cNvSpPr/>
          <p:nvPr/>
        </p:nvSpPr>
        <p:spPr>
          <a:xfrm rot="10800000">
            <a:off x="19844334" y="5768379"/>
            <a:ext cx="3463676" cy="25981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a:p>
        </p:txBody>
      </p:sp>
      <p:sp>
        <p:nvSpPr>
          <p:cNvPr id="25" name="Rechteck 24"/>
          <p:cNvSpPr/>
          <p:nvPr/>
        </p:nvSpPr>
        <p:spPr>
          <a:xfrm>
            <a:off x="19565044" y="7562769"/>
            <a:ext cx="1428578" cy="2542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a:p>
        </p:txBody>
      </p:sp>
      <p:sp>
        <p:nvSpPr>
          <p:cNvPr id="26" name="Rechteck 25"/>
          <p:cNvSpPr/>
          <p:nvPr/>
        </p:nvSpPr>
        <p:spPr>
          <a:xfrm>
            <a:off x="19569799" y="7573285"/>
            <a:ext cx="1423823" cy="25340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a:p>
        </p:txBody>
      </p:sp>
      <p:sp>
        <p:nvSpPr>
          <p:cNvPr id="41" name="Textfeld 273">
            <a:extLst>
              <a:ext uri="{FF2B5EF4-FFF2-40B4-BE49-F238E27FC236}">
                <a16:creationId xmlns:a16="http://schemas.microsoft.com/office/drawing/2014/main" id="{660977B2-0C51-3D49-A705-A84D9CBAD74B}"/>
              </a:ext>
            </a:extLst>
          </p:cNvPr>
          <p:cNvSpPr txBox="1"/>
          <p:nvPr/>
        </p:nvSpPr>
        <p:spPr>
          <a:xfrm>
            <a:off x="803788" y="666782"/>
            <a:ext cx="4433963" cy="461665"/>
          </a:xfrm>
          <a:prstGeom prst="rect">
            <a:avLst/>
          </a:prstGeom>
          <a:noFill/>
        </p:spPr>
        <p:txBody>
          <a:bodyPr wrap="square" rtlCol="0">
            <a:spAutoFit/>
          </a:bodyPr>
          <a:lstStyle/>
          <a:p>
            <a:r>
              <a:rPr lang="de-DE" sz="2400" b="1" dirty="0">
                <a:solidFill>
                  <a:srgbClr val="D04C45"/>
                </a:solidFill>
              </a:rPr>
              <a:t>INTERFACE DESIGN |</a:t>
            </a:r>
          </a:p>
        </p:txBody>
      </p:sp>
      <p:sp>
        <p:nvSpPr>
          <p:cNvPr id="52" name="Shape 2540">
            <a:extLst>
              <a:ext uri="{FF2B5EF4-FFF2-40B4-BE49-F238E27FC236}">
                <a16:creationId xmlns:a16="http://schemas.microsoft.com/office/drawing/2014/main" id="{CC4D3965-499B-7740-A35F-6A6601E1A2BA}"/>
              </a:ext>
            </a:extLst>
          </p:cNvPr>
          <p:cNvSpPr/>
          <p:nvPr/>
        </p:nvSpPr>
        <p:spPr>
          <a:xfrm>
            <a:off x="1124168" y="5986555"/>
            <a:ext cx="558654" cy="55865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bg1"/>
          </a:solidFill>
          <a:ln w="12700">
            <a:miter lim="400000"/>
          </a:ln>
        </p:spPr>
        <p:txBody>
          <a:bodyPr lIns="38090" tIns="38090" rIns="38090" bIns="38090" anchor="ctr"/>
          <a:lstStyle/>
          <a:p>
            <a:pPr defTabSz="457071">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p>
        </p:txBody>
      </p:sp>
      <p:sp>
        <p:nvSpPr>
          <p:cNvPr id="53" name="Shape 2540">
            <a:extLst>
              <a:ext uri="{FF2B5EF4-FFF2-40B4-BE49-F238E27FC236}">
                <a16:creationId xmlns:a16="http://schemas.microsoft.com/office/drawing/2014/main" id="{DD024D16-4614-BD4A-BB24-1F77469887EC}"/>
              </a:ext>
            </a:extLst>
          </p:cNvPr>
          <p:cNvSpPr/>
          <p:nvPr/>
        </p:nvSpPr>
        <p:spPr>
          <a:xfrm>
            <a:off x="1118122" y="8133164"/>
            <a:ext cx="558654" cy="55865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bg1"/>
          </a:solidFill>
          <a:ln w="12700">
            <a:miter lim="400000"/>
          </a:ln>
        </p:spPr>
        <p:txBody>
          <a:bodyPr lIns="38090" tIns="38090" rIns="38090" bIns="38090" anchor="ctr"/>
          <a:lstStyle/>
          <a:p>
            <a:pPr defTabSz="457071">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54" name="Shape 2540">
            <a:extLst>
              <a:ext uri="{FF2B5EF4-FFF2-40B4-BE49-F238E27FC236}">
                <a16:creationId xmlns:a16="http://schemas.microsoft.com/office/drawing/2014/main" id="{E4C8DE85-82EB-414E-A54A-7CE88BC35DD9}"/>
              </a:ext>
            </a:extLst>
          </p:cNvPr>
          <p:cNvSpPr/>
          <p:nvPr/>
        </p:nvSpPr>
        <p:spPr>
          <a:xfrm>
            <a:off x="1118122" y="10351552"/>
            <a:ext cx="558654" cy="558654"/>
          </a:xfrm>
          <a:custGeom>
            <a:avLst/>
            <a:gdLst/>
            <a:ahLst/>
            <a:cxnLst>
              <a:cxn ang="0">
                <a:pos x="wd2" y="hd2"/>
              </a:cxn>
              <a:cxn ang="5400000">
                <a:pos x="wd2" y="hd2"/>
              </a:cxn>
              <a:cxn ang="10800000">
                <a:pos x="wd2" y="hd2"/>
              </a:cxn>
              <a:cxn ang="16200000">
                <a:pos x="wd2" y="hd2"/>
              </a:cxn>
            </a:cxnLst>
            <a:rect l="0" t="0" r="r" b="b"/>
            <a:pathLst>
              <a:path w="21600" h="21600" extrusionOk="0">
                <a:moveTo>
                  <a:pt x="20732" y="6661"/>
                </a:moveTo>
                <a:cubicBezTo>
                  <a:pt x="20540" y="6471"/>
                  <a:pt x="20228" y="6473"/>
                  <a:pt x="20038" y="6667"/>
                </a:cubicBezTo>
                <a:cubicBezTo>
                  <a:pt x="19903" y="6804"/>
                  <a:pt x="19870" y="7000"/>
                  <a:pt x="19929" y="7171"/>
                </a:cubicBezTo>
                <a:lnTo>
                  <a:pt x="19918" y="7175"/>
                </a:lnTo>
                <a:cubicBezTo>
                  <a:pt x="20365" y="8298"/>
                  <a:pt x="20618" y="9518"/>
                  <a:pt x="20618" y="10800"/>
                </a:cubicBezTo>
                <a:cubicBezTo>
                  <a:pt x="20618" y="16223"/>
                  <a:pt x="16223" y="20618"/>
                  <a:pt x="10800" y="20618"/>
                </a:cubicBezTo>
                <a:cubicBezTo>
                  <a:pt x="5378" y="20618"/>
                  <a:pt x="982" y="16223"/>
                  <a:pt x="982" y="10800"/>
                </a:cubicBezTo>
                <a:cubicBezTo>
                  <a:pt x="982" y="5377"/>
                  <a:pt x="5378" y="982"/>
                  <a:pt x="10800" y="982"/>
                </a:cubicBezTo>
                <a:cubicBezTo>
                  <a:pt x="13575" y="982"/>
                  <a:pt x="16077" y="2136"/>
                  <a:pt x="17862" y="3989"/>
                </a:cubicBezTo>
                <a:lnTo>
                  <a:pt x="17868" y="3982"/>
                </a:lnTo>
                <a:cubicBezTo>
                  <a:pt x="18062" y="4157"/>
                  <a:pt x="18359" y="4153"/>
                  <a:pt x="18544" y="3965"/>
                </a:cubicBezTo>
                <a:cubicBezTo>
                  <a:pt x="18734" y="3771"/>
                  <a:pt x="18732" y="3461"/>
                  <a:pt x="18539" y="3270"/>
                </a:cubicBezTo>
                <a:cubicBezTo>
                  <a:pt x="18520" y="3252"/>
                  <a:pt x="18496" y="3244"/>
                  <a:pt x="18476" y="3230"/>
                </a:cubicBezTo>
                <a:cubicBezTo>
                  <a:pt x="16521" y="1241"/>
                  <a:pt x="13810" y="0"/>
                  <a:pt x="10800" y="0"/>
                </a:cubicBezTo>
                <a:cubicBezTo>
                  <a:pt x="4835" y="0"/>
                  <a:pt x="0" y="4835"/>
                  <a:pt x="0" y="10800"/>
                </a:cubicBezTo>
                <a:cubicBezTo>
                  <a:pt x="0" y="16764"/>
                  <a:pt x="4835" y="21600"/>
                  <a:pt x="10800" y="21600"/>
                </a:cubicBezTo>
                <a:cubicBezTo>
                  <a:pt x="16765" y="21600"/>
                  <a:pt x="21600" y="16764"/>
                  <a:pt x="21600" y="10800"/>
                </a:cubicBezTo>
                <a:cubicBezTo>
                  <a:pt x="21600" y="9412"/>
                  <a:pt x="21329" y="8089"/>
                  <a:pt x="20851" y="6869"/>
                </a:cubicBezTo>
                <a:cubicBezTo>
                  <a:pt x="20828" y="6794"/>
                  <a:pt x="20793" y="6721"/>
                  <a:pt x="20732" y="6661"/>
                </a:cubicBezTo>
                <a:moveTo>
                  <a:pt x="10792" y="13534"/>
                </a:moveTo>
                <a:lnTo>
                  <a:pt x="6238" y="8980"/>
                </a:lnTo>
                <a:cubicBezTo>
                  <a:pt x="6149" y="8891"/>
                  <a:pt x="6027" y="8836"/>
                  <a:pt x="5891" y="8836"/>
                </a:cubicBezTo>
                <a:cubicBezTo>
                  <a:pt x="5620" y="8836"/>
                  <a:pt x="5400" y="9056"/>
                  <a:pt x="5400" y="9327"/>
                </a:cubicBezTo>
                <a:cubicBezTo>
                  <a:pt x="5400" y="9463"/>
                  <a:pt x="5455" y="9585"/>
                  <a:pt x="5544" y="9675"/>
                </a:cubicBezTo>
                <a:lnTo>
                  <a:pt x="10453" y="14583"/>
                </a:lnTo>
                <a:cubicBezTo>
                  <a:pt x="10542" y="14672"/>
                  <a:pt x="10664" y="14727"/>
                  <a:pt x="10800" y="14727"/>
                </a:cubicBezTo>
                <a:cubicBezTo>
                  <a:pt x="10940" y="14727"/>
                  <a:pt x="11064" y="14668"/>
                  <a:pt x="11154" y="14574"/>
                </a:cubicBezTo>
                <a:lnTo>
                  <a:pt x="11155" y="14576"/>
                </a:lnTo>
                <a:lnTo>
                  <a:pt x="19353" y="5988"/>
                </a:lnTo>
                <a:cubicBezTo>
                  <a:pt x="19353" y="5989"/>
                  <a:pt x="19354" y="5990"/>
                  <a:pt x="19354" y="5991"/>
                </a:cubicBezTo>
                <a:lnTo>
                  <a:pt x="20055" y="5255"/>
                </a:lnTo>
                <a:cubicBezTo>
                  <a:pt x="20055" y="5255"/>
                  <a:pt x="20054" y="5254"/>
                  <a:pt x="20054" y="5253"/>
                </a:cubicBezTo>
                <a:lnTo>
                  <a:pt x="21464" y="3775"/>
                </a:lnTo>
                <a:lnTo>
                  <a:pt x="21463" y="3774"/>
                </a:lnTo>
                <a:cubicBezTo>
                  <a:pt x="21547" y="3686"/>
                  <a:pt x="21600" y="3567"/>
                  <a:pt x="21600" y="3436"/>
                </a:cubicBezTo>
                <a:cubicBezTo>
                  <a:pt x="21600" y="3166"/>
                  <a:pt x="21380" y="2945"/>
                  <a:pt x="21109" y="2945"/>
                </a:cubicBezTo>
                <a:cubicBezTo>
                  <a:pt x="20969" y="2945"/>
                  <a:pt x="20844" y="3005"/>
                  <a:pt x="20755" y="3099"/>
                </a:cubicBezTo>
                <a:lnTo>
                  <a:pt x="20754" y="3097"/>
                </a:lnTo>
                <a:lnTo>
                  <a:pt x="19493" y="4419"/>
                </a:lnTo>
                <a:cubicBezTo>
                  <a:pt x="19492" y="4418"/>
                  <a:pt x="19491" y="4416"/>
                  <a:pt x="19490" y="4415"/>
                </a:cubicBezTo>
                <a:lnTo>
                  <a:pt x="18805" y="5133"/>
                </a:lnTo>
                <a:cubicBezTo>
                  <a:pt x="18806" y="5134"/>
                  <a:pt x="18807" y="5136"/>
                  <a:pt x="18807" y="5137"/>
                </a:cubicBezTo>
                <a:cubicBezTo>
                  <a:pt x="18807" y="5137"/>
                  <a:pt x="10792" y="13534"/>
                  <a:pt x="10792" y="13534"/>
                </a:cubicBezTo>
                <a:close/>
              </a:path>
            </a:pathLst>
          </a:custGeom>
          <a:solidFill>
            <a:schemeClr val="bg1"/>
          </a:solidFill>
          <a:ln w="12700">
            <a:miter lim="400000"/>
          </a:ln>
        </p:spPr>
        <p:txBody>
          <a:bodyPr lIns="38090" tIns="38090" rIns="38090" bIns="38090" anchor="ctr"/>
          <a:lstStyle/>
          <a:p>
            <a:pPr defTabSz="457071">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dirty="0"/>
          </a:p>
        </p:txBody>
      </p:sp>
      <p:sp>
        <p:nvSpPr>
          <p:cNvPr id="31" name="Textfeld 20">
            <a:extLst>
              <a:ext uri="{FF2B5EF4-FFF2-40B4-BE49-F238E27FC236}">
                <a16:creationId xmlns:a16="http://schemas.microsoft.com/office/drawing/2014/main" id="{5E519B87-42F5-5249-9783-E1E168DA7947}"/>
              </a:ext>
            </a:extLst>
          </p:cNvPr>
          <p:cNvSpPr txBox="1"/>
          <p:nvPr/>
        </p:nvSpPr>
        <p:spPr>
          <a:xfrm>
            <a:off x="406401" y="6083544"/>
            <a:ext cx="9531123" cy="923330"/>
          </a:xfrm>
          <a:prstGeom prst="rect">
            <a:avLst/>
          </a:prstGeom>
          <a:noFill/>
        </p:spPr>
        <p:txBody>
          <a:bodyPr wrap="square" rtlCol="0">
            <a:spAutoFit/>
          </a:bodyPr>
          <a:lstStyle/>
          <a:p>
            <a:pPr algn="r"/>
            <a:r>
              <a:rPr lang="en-US" sz="5400" dirty="0">
                <a:solidFill>
                  <a:srgbClr val="D04C45"/>
                </a:solidFill>
              </a:rPr>
              <a:t>RESPONSIVE INTERFACE DESIGN</a:t>
            </a:r>
            <a:endParaRPr lang="de-DE" sz="5400" dirty="0">
              <a:solidFill>
                <a:srgbClr val="D04C45"/>
              </a:solidFill>
            </a:endParaRPr>
          </a:p>
        </p:txBody>
      </p:sp>
      <p:grpSp>
        <p:nvGrpSpPr>
          <p:cNvPr id="30" name="Group 29">
            <a:extLst>
              <a:ext uri="{FF2B5EF4-FFF2-40B4-BE49-F238E27FC236}">
                <a16:creationId xmlns:a16="http://schemas.microsoft.com/office/drawing/2014/main" id="{D1B400B9-AEDC-8B46-9D91-9C044EA175D2}"/>
              </a:ext>
            </a:extLst>
          </p:cNvPr>
          <p:cNvGrpSpPr/>
          <p:nvPr/>
        </p:nvGrpSpPr>
        <p:grpSpPr>
          <a:xfrm>
            <a:off x="16342520" y="4214355"/>
            <a:ext cx="8035130" cy="4716578"/>
            <a:chOff x="14314045" y="3573467"/>
            <a:chExt cx="11191014" cy="6569065"/>
          </a:xfrm>
        </p:grpSpPr>
        <p:pic>
          <p:nvPicPr>
            <p:cNvPr id="32" name="Grafik 12">
              <a:extLst>
                <a:ext uri="{FF2B5EF4-FFF2-40B4-BE49-F238E27FC236}">
                  <a16:creationId xmlns:a16="http://schemas.microsoft.com/office/drawing/2014/main" id="{5E02B888-B061-9B4C-A968-9C76EA4B7850}"/>
                </a:ext>
              </a:extLst>
            </p:cNvPr>
            <p:cNvPicPr>
              <a:picLocks noChangeAspect="1"/>
            </p:cNvPicPr>
            <p:nvPr/>
          </p:nvPicPr>
          <p:blipFill>
            <a:blip r:embed="rId5"/>
            <a:stretch>
              <a:fillRect/>
            </a:stretch>
          </p:blipFill>
          <p:spPr>
            <a:xfrm rot="16200000">
              <a:off x="16625019" y="1262493"/>
              <a:ext cx="6569065" cy="11191014"/>
            </a:xfrm>
            <a:prstGeom prst="rect">
              <a:avLst/>
            </a:prstGeom>
          </p:spPr>
        </p:pic>
        <p:pic>
          <p:nvPicPr>
            <p:cNvPr id="33" name="Picture 32">
              <a:extLst>
                <a:ext uri="{FF2B5EF4-FFF2-40B4-BE49-F238E27FC236}">
                  <a16:creationId xmlns:a16="http://schemas.microsoft.com/office/drawing/2014/main" id="{745D605E-8CC3-D74F-A8EF-50F9D71976FA}"/>
                </a:ext>
              </a:extLst>
            </p:cNvPr>
            <p:cNvPicPr>
              <a:picLocks noChangeAspect="1"/>
            </p:cNvPicPr>
            <p:nvPr/>
          </p:nvPicPr>
          <p:blipFill rotWithShape="1">
            <a:blip r:embed="rId6">
              <a:extLst>
                <a:ext uri="{28A0092B-C50C-407E-A947-70E740481C1C}">
                  <a14:useLocalDpi xmlns:a14="http://schemas.microsoft.com/office/drawing/2010/main" val="0"/>
                </a:ext>
              </a:extLst>
            </a:blip>
            <a:srcRect t="-1" b="58523"/>
            <a:stretch/>
          </p:blipFill>
          <p:spPr>
            <a:xfrm>
              <a:off x="15398624" y="4309997"/>
              <a:ext cx="6755354" cy="5061099"/>
            </a:xfrm>
            <a:prstGeom prst="rect">
              <a:avLst/>
            </a:prstGeom>
          </p:spPr>
        </p:pic>
      </p:grpSp>
      <p:grpSp>
        <p:nvGrpSpPr>
          <p:cNvPr id="34" name="Group 33">
            <a:extLst>
              <a:ext uri="{FF2B5EF4-FFF2-40B4-BE49-F238E27FC236}">
                <a16:creationId xmlns:a16="http://schemas.microsoft.com/office/drawing/2014/main" id="{3463604A-5758-4349-91FB-ED5099D8FDD0}"/>
              </a:ext>
            </a:extLst>
          </p:cNvPr>
          <p:cNvGrpSpPr/>
          <p:nvPr/>
        </p:nvGrpSpPr>
        <p:grpSpPr>
          <a:xfrm>
            <a:off x="14597129" y="5433012"/>
            <a:ext cx="3395830" cy="5311702"/>
            <a:chOff x="15604980" y="2401987"/>
            <a:chExt cx="5697555" cy="8912025"/>
          </a:xfrm>
        </p:grpSpPr>
        <p:pic>
          <p:nvPicPr>
            <p:cNvPr id="40" name="Picture 87" descr="iPhone6_mockup_front_white.png">
              <a:extLst>
                <a:ext uri="{FF2B5EF4-FFF2-40B4-BE49-F238E27FC236}">
                  <a16:creationId xmlns:a16="http://schemas.microsoft.com/office/drawing/2014/main" id="{EE51F7D8-0863-2443-9C5A-3DD0CA4C352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604980" y="2401987"/>
              <a:ext cx="5697555" cy="8912025"/>
            </a:xfrm>
            <a:prstGeom prst="rect">
              <a:avLst/>
            </a:prstGeom>
          </p:spPr>
        </p:pic>
        <p:pic>
          <p:nvPicPr>
            <p:cNvPr id="42" name="Picture 41">
              <a:extLst>
                <a:ext uri="{FF2B5EF4-FFF2-40B4-BE49-F238E27FC236}">
                  <a16:creationId xmlns:a16="http://schemas.microsoft.com/office/drawing/2014/main" id="{18A77995-14A7-664D-A551-9EC3BB299764}"/>
                </a:ext>
              </a:extLst>
            </p:cNvPr>
            <p:cNvPicPr>
              <a:picLocks noChangeAspect="1"/>
            </p:cNvPicPr>
            <p:nvPr/>
          </p:nvPicPr>
          <p:blipFill rotWithShape="1">
            <a:blip r:embed="rId8">
              <a:extLst>
                <a:ext uri="{28A0092B-C50C-407E-A947-70E740481C1C}">
                  <a14:useLocalDpi xmlns:a14="http://schemas.microsoft.com/office/drawing/2010/main" val="0"/>
                </a:ext>
              </a:extLst>
            </a:blip>
            <a:srcRect b="71106"/>
            <a:stretch/>
          </p:blipFill>
          <p:spPr>
            <a:xfrm>
              <a:off x="16722144" y="3819363"/>
              <a:ext cx="3413436" cy="6049925"/>
            </a:xfrm>
            <a:prstGeom prst="rect">
              <a:avLst/>
            </a:prstGeom>
          </p:spPr>
        </p:pic>
      </p:grpSp>
    </p:spTree>
    <p:extLst>
      <p:ext uri="{BB962C8B-B14F-4D97-AF65-F5344CB8AC3E}">
        <p14:creationId xmlns:p14="http://schemas.microsoft.com/office/powerpoint/2010/main" val="901871754"/>
      </p:ext>
    </p:extLst>
  </p:cSld>
  <p:clrMapOvr>
    <a:masterClrMapping/>
  </p:clrMapOvr>
  <p:transition spd="med">
    <p:pull/>
  </p:transition>
</p:sld>
</file>

<file path=ppt/theme/theme1.xml><?xml version="1.0" encoding="utf-8"?>
<a:theme xmlns:a="http://schemas.openxmlformats.org/drawingml/2006/main" name="Office">
  <a:themeElements>
    <a:clrScheme name="Benutzerdefiniert 49">
      <a:dk1>
        <a:srgbClr val="464646"/>
      </a:dk1>
      <a:lt1>
        <a:srgbClr val="F0F0F0"/>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969</TotalTime>
  <Words>269</Words>
  <Application>Microsoft Macintosh PowerPoint</Application>
  <PresentationFormat>Custom</PresentationFormat>
  <Paragraphs>47</Paragraphs>
  <Slides>13</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Century Gothic</vt:lpstr>
      <vt:lpstr>Gill Sans</vt:lpstr>
      <vt:lpstr>Lato</vt:lpstr>
      <vt:lpstr>Office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Serkan Elbasan</dc:creator>
  <cp:lastModifiedBy>Maria Korolenko</cp:lastModifiedBy>
  <cp:revision>1194</cp:revision>
  <cp:lastPrinted>2019-04-22T03:51:11Z</cp:lastPrinted>
  <dcterms:created xsi:type="dcterms:W3CDTF">2016-03-24T21:47:09Z</dcterms:created>
  <dcterms:modified xsi:type="dcterms:W3CDTF">2019-05-21T14:07:23Z</dcterms:modified>
</cp:coreProperties>
</file>